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0"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715000" type="screen16x10"/>
  <p:notesSz cx="6858000" cy="9144000"/>
  <p:embeddedFontLst>
    <p:embeddedFont>
      <p:font typeface="Roboto" panose="020B0604020202020204" charset="0"/>
      <p:regular r:id="rId22"/>
      <p:bold r:id="rId23"/>
      <p:italic r:id="rId24"/>
      <p:boldItalic r:id="rId25"/>
    </p:embeddedFont>
    <p:embeddedFont>
      <p:font typeface="Roboto Medium" panose="020B0604020202020204" charset="0"/>
      <p:regular r:id="rId26"/>
      <p:bold r:id="rId27"/>
      <p:italic r:id="rId28"/>
      <p:boldItalic r:id="rId29"/>
    </p:embeddedFont>
    <p:embeddedFont>
      <p:font typeface="Roboto Light" panose="020B0604020202020204" charset="0"/>
      <p:regular r:id="rId30"/>
      <p:bold r:id="rId31"/>
      <p:italic r:id="rId32"/>
      <p:boldItalic r:id="rId33"/>
    </p:embeddedFont>
    <p:embeddedFont>
      <p:font typeface="Open Sans" panose="020B0604020202020204" charset="0"/>
      <p:regular r:id="rId34"/>
      <p:bold r:id="rId35"/>
      <p:italic r:id="rId36"/>
      <p:boldItalic r:id="rId37"/>
    </p:embeddedFont>
    <p:embeddedFont>
      <p:font typeface="Open Sans ExtraBold" panose="020B0604020202020204" charset="0"/>
      <p:bold r:id="rId38"/>
      <p:boldItalic r:id="rId3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A25C14EE-F42A-42E1-8D87-A94BD206805E}">
  <a:tblStyle styleId="{A25C14EE-F42A-42E1-8D87-A94BD206805E}"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2A1BFDF-BB6C-4787-95E8-DA6F92A82F27}" styleName="Table_1">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15554183-C111-4D9B-915E-A3056272051D}" styleName="Table_2">
    <a:wholeTbl>
      <a:tcTxStyle>
        <a:font>
          <a:latin typeface="Arial"/>
          <a:ea typeface="Arial"/>
          <a:cs typeface="Arial"/>
        </a:font>
        <a:srgbClr val="000000"/>
      </a:tcTxStyle>
      <a:tcStyle>
        <a:tcBdr>
          <a:left>
            <a:ln cap="flat" cmpd="sng">
              <a:solidFill>
                <a:srgbClr val="000000"/>
              </a:solidFill>
              <a:prstDash val="solid"/>
              <a:round/>
              <a:headEnd type="none" w="sm" len="sm"/>
              <a:tailEnd type="none" w="sm" len="sm"/>
            </a:ln>
          </a:left>
          <a:right>
            <a:ln cap="flat" cmpd="sng">
              <a:solidFill>
                <a:srgbClr val="000000"/>
              </a:solidFill>
              <a:prstDash val="solid"/>
              <a:round/>
              <a:headEnd type="none" w="sm" len="sm"/>
              <a:tailEnd type="none" w="sm" len="sm"/>
            </a:ln>
          </a:right>
          <a:top>
            <a:ln cap="flat" cmpd="sng">
              <a:solidFill>
                <a:srgbClr val="000000"/>
              </a:solidFill>
              <a:prstDash val="solid"/>
              <a:round/>
              <a:headEnd type="none" w="sm" len="sm"/>
              <a:tailEnd type="none" w="sm" len="sm"/>
            </a:ln>
          </a:top>
          <a:bottom>
            <a:ln cap="flat" cmpd="sng">
              <a:solidFill>
                <a:srgbClr val="000000"/>
              </a:solidFill>
              <a:prstDash val="solid"/>
              <a:round/>
              <a:headEnd type="none" w="sm" len="sm"/>
              <a:tailEnd type="none" w="sm" len="sm"/>
            </a:ln>
          </a:bottom>
          <a:insideH>
            <a:ln cap="flat" cmpd="sng">
              <a:solidFill>
                <a:srgbClr val="000000"/>
              </a:solidFill>
              <a:prstDash val="solid"/>
              <a:round/>
              <a:headEnd type="none" w="sm" len="sm"/>
              <a:tailEnd type="none" w="sm" len="sm"/>
            </a:ln>
          </a:insideH>
          <a:insideV>
            <a:ln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1" d="100"/>
          <a:sy n="61" d="100"/>
        </p:scale>
        <p:origin x="-96" y="-730"/>
      </p:cViewPr>
      <p:guideLst>
        <p:guide orient="horz" pos="180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9" Type="http://schemas.openxmlformats.org/officeDocument/2006/relationships/font" Target="fonts/font18.fntdata"/><Relationship Id="rId3" Type="http://schemas.openxmlformats.org/officeDocument/2006/relationships/slide" Target="slides/slide2.xml"/><Relationship Id="rId21" Type="http://schemas.openxmlformats.org/officeDocument/2006/relationships/notesMaster" Target="notesMasters/notesMaster1.xml"/><Relationship Id="rId34" Type="http://schemas.openxmlformats.org/officeDocument/2006/relationships/font" Target="fonts/font13.fntdata"/><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33" Type="http://schemas.openxmlformats.org/officeDocument/2006/relationships/font" Target="fonts/font12.fntdata"/><Relationship Id="rId38" Type="http://schemas.openxmlformats.org/officeDocument/2006/relationships/font" Target="fonts/font17.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8.fntdata"/><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32" Type="http://schemas.openxmlformats.org/officeDocument/2006/relationships/font" Target="fonts/font11.fntdata"/><Relationship Id="rId37" Type="http://schemas.openxmlformats.org/officeDocument/2006/relationships/font" Target="fonts/font16.fntdata"/><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font" Target="fonts/font7.fntdata"/><Relationship Id="rId36" Type="http://schemas.openxmlformats.org/officeDocument/2006/relationships/font" Target="fonts/font1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font" Target="fonts/font9.fntdata"/><Relationship Id="rId35" Type="http://schemas.openxmlformats.org/officeDocument/2006/relationships/font" Target="fonts/font14.fntdata"/><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686104"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92114329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778c8247e9_12_0: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778c8247e9_1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778bbdb3db_0_475: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778bbdb3db_0_4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778bbdb3db_0_483: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1" name="Google Shape;311;g778bbdb3db_0_4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g778bbdb3db_0_527: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8" name="Google Shape;318;g778bbdb3db_0_5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778bbdb3db_0_658: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778bbdb3db_0_6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g778bbdb3db_0_535: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9" name="Google Shape;369;g778bbdb3db_0_5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Google Shape;376;g778bbdb3db_0_701: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7" name="Google Shape;377;g778bbdb3db_0_7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10 max business days (2 weeks)</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g778bbdb3db_0_489: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7" name="Google Shape;387;g778bbdb3db_0_4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g778bbdb3db_0_504: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6" name="Google Shape;396;g778bbdb3db_0_5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Google Shape;402;g778bbdb3db_0_568: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3" name="Google Shape;403;g778bbdb3db_0_5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778bbdb3db_0_14: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778bbdb3db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778bbdb3db_0_74: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6" name="Google Shape;226;g778bbdb3db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778bbdb3db_0_175: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778bbdb3db_0_1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778bbdb3db_0_235: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0" name="Google Shape;250;g778bbdb3db_0_2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778bbdb3db_0_457: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0" name="Google Shape;260;g778bbdb3db_0_4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lnSpc>
                <a:spcPct val="115000"/>
              </a:lnSpc>
              <a:spcBef>
                <a:spcPts val="0"/>
              </a:spcBef>
              <a:spcAft>
                <a:spcPts val="0"/>
              </a:spcAft>
              <a:buClr>
                <a:schemeClr val="dk1"/>
              </a:buClr>
              <a:buSzPts val="1100"/>
              <a:buFont typeface="Roboto"/>
              <a:buChar char="●"/>
            </a:pPr>
            <a:r>
              <a:rPr lang="en">
                <a:solidFill>
                  <a:srgbClr val="0E101A"/>
                </a:solidFill>
                <a:latin typeface="Roboto"/>
                <a:ea typeface="Roboto"/>
                <a:cs typeface="Roboto"/>
                <a:sym typeface="Roboto"/>
              </a:rPr>
              <a:t>We encourage charities in the community who are serving vulnerable populations to apply to the Fund, through our community foundation or the local United Way Centraide. </a:t>
            </a:r>
            <a:endParaRPr>
              <a:solidFill>
                <a:srgbClr val="0E101A"/>
              </a:solidFill>
              <a:latin typeface="Roboto"/>
              <a:ea typeface="Roboto"/>
              <a:cs typeface="Roboto"/>
              <a:sym typeface="Roboto"/>
            </a:endParaRPr>
          </a:p>
          <a:p>
            <a:pPr marL="457200" lvl="0" indent="0" algn="l" rtl="0">
              <a:lnSpc>
                <a:spcPct val="115000"/>
              </a:lnSpc>
              <a:spcBef>
                <a:spcPts val="0"/>
              </a:spcBef>
              <a:spcAft>
                <a:spcPts val="0"/>
              </a:spcAft>
              <a:buClr>
                <a:schemeClr val="dk1"/>
              </a:buClr>
              <a:buSzPts val="1100"/>
              <a:buFont typeface="Arial"/>
              <a:buNone/>
            </a:pPr>
            <a:endParaRPr>
              <a:solidFill>
                <a:srgbClr val="0E101A"/>
              </a:solidFill>
              <a:latin typeface="Roboto"/>
              <a:ea typeface="Roboto"/>
              <a:cs typeface="Roboto"/>
              <a:sym typeface="Roboto"/>
            </a:endParaRPr>
          </a:p>
          <a:p>
            <a:pPr marL="457200" lvl="0" indent="-298450" algn="l" rtl="0">
              <a:lnSpc>
                <a:spcPct val="115000"/>
              </a:lnSpc>
              <a:spcBef>
                <a:spcPts val="0"/>
              </a:spcBef>
              <a:spcAft>
                <a:spcPts val="0"/>
              </a:spcAft>
              <a:buClr>
                <a:schemeClr val="dk1"/>
              </a:buClr>
              <a:buSzPts val="1100"/>
              <a:buFont typeface="Roboto"/>
              <a:buChar char="●"/>
            </a:pPr>
            <a:r>
              <a:rPr lang="en">
                <a:solidFill>
                  <a:srgbClr val="0E101A"/>
                </a:solidFill>
                <a:latin typeface="Roboto"/>
                <a:ea typeface="Roboto"/>
                <a:cs typeface="Roboto"/>
                <a:sym typeface="Roboto"/>
              </a:rPr>
              <a:t>Qualified donees may apply more than once (and to different funders if they wish) for different projects or for different aspects of a large project. They cannot receive funding for the same project or same aspect of a project from two intermediaries. </a:t>
            </a:r>
            <a:endParaRPr>
              <a:solidFill>
                <a:srgbClr val="0E101A"/>
              </a:solidFill>
              <a:latin typeface="Roboto"/>
              <a:ea typeface="Roboto"/>
              <a:cs typeface="Roboto"/>
              <a:sym typeface="Roboto"/>
            </a:endParaRPr>
          </a:p>
          <a:p>
            <a:pPr marL="457200" lvl="0" indent="0" algn="l" rtl="0">
              <a:lnSpc>
                <a:spcPct val="115000"/>
              </a:lnSpc>
              <a:spcBef>
                <a:spcPts val="0"/>
              </a:spcBef>
              <a:spcAft>
                <a:spcPts val="0"/>
              </a:spcAft>
              <a:buClr>
                <a:schemeClr val="dk1"/>
              </a:buClr>
              <a:buSzPts val="1100"/>
              <a:buFont typeface="Arial"/>
              <a:buNone/>
            </a:pPr>
            <a:endParaRPr>
              <a:solidFill>
                <a:srgbClr val="0E101A"/>
              </a:solidFill>
              <a:latin typeface="Roboto"/>
              <a:ea typeface="Roboto"/>
              <a:cs typeface="Roboto"/>
              <a:sym typeface="Roboto"/>
            </a:endParaRPr>
          </a:p>
          <a:p>
            <a:pPr marL="457200" lvl="0" indent="-298450" algn="l" rtl="0">
              <a:lnSpc>
                <a:spcPct val="115000"/>
              </a:lnSpc>
              <a:spcBef>
                <a:spcPts val="0"/>
              </a:spcBef>
              <a:spcAft>
                <a:spcPts val="0"/>
              </a:spcAft>
              <a:buClr>
                <a:schemeClr val="dk1"/>
              </a:buClr>
              <a:buSzPts val="1100"/>
              <a:buFont typeface="Roboto"/>
              <a:buChar char="●"/>
            </a:pPr>
            <a:r>
              <a:rPr lang="en">
                <a:solidFill>
                  <a:srgbClr val="0E101A"/>
                </a:solidFill>
                <a:latin typeface="Roboto"/>
                <a:ea typeface="Roboto"/>
                <a:cs typeface="Roboto"/>
                <a:sym typeface="Roboto"/>
              </a:rPr>
              <a:t>Grant applications to community foundations and local United Way Centraides will be assessed locally by our teams. Though community foundations and local United Way Centraides have separate funding streams as a result of our respective agreements with the Government of Canada, we are working together. The ECSF eligibility criteria, application and granting evaluation processes of CFC and UWCC’s are very similar.  One difference between the two funding streams relates to grant amounts: </a:t>
            </a:r>
            <a:endParaRPr>
              <a:solidFill>
                <a:srgbClr val="0E101A"/>
              </a:solidFill>
              <a:latin typeface="Roboto"/>
              <a:ea typeface="Roboto"/>
              <a:cs typeface="Roboto"/>
              <a:sym typeface="Roboto"/>
            </a:endParaRPr>
          </a:p>
          <a:p>
            <a:pPr marL="0" lvl="0" indent="0" algn="l" rtl="0">
              <a:lnSpc>
                <a:spcPct val="115000"/>
              </a:lnSpc>
              <a:spcBef>
                <a:spcPts val="0"/>
              </a:spcBef>
              <a:spcAft>
                <a:spcPts val="0"/>
              </a:spcAft>
              <a:buClr>
                <a:schemeClr val="dk1"/>
              </a:buClr>
              <a:buSzPts val="1100"/>
              <a:buFont typeface="Arial"/>
              <a:buNone/>
            </a:pPr>
            <a:endParaRPr>
              <a:solidFill>
                <a:srgbClr val="0E101A"/>
              </a:solidFill>
              <a:latin typeface="Roboto"/>
              <a:ea typeface="Roboto"/>
              <a:cs typeface="Roboto"/>
              <a:sym typeface="Roboto"/>
            </a:endParaRPr>
          </a:p>
          <a:p>
            <a:pPr marL="914400" lvl="1" indent="-298450" algn="l" rtl="0">
              <a:lnSpc>
                <a:spcPct val="115000"/>
              </a:lnSpc>
              <a:spcBef>
                <a:spcPts val="0"/>
              </a:spcBef>
              <a:spcAft>
                <a:spcPts val="0"/>
              </a:spcAft>
              <a:buClr>
                <a:schemeClr val="dk1"/>
              </a:buClr>
              <a:buSzPts val="1100"/>
              <a:buFont typeface="Roboto"/>
              <a:buChar char="○"/>
            </a:pPr>
            <a:r>
              <a:rPr lang="en">
                <a:solidFill>
                  <a:srgbClr val="0E101A"/>
                </a:solidFill>
                <a:latin typeface="Roboto"/>
                <a:ea typeface="Roboto"/>
                <a:cs typeface="Roboto"/>
                <a:sym typeface="Roboto"/>
              </a:rPr>
              <a:t>Community foundations’ funding stream has a grant maximum. In small communities of 15,000 residents or less, the maximum ECSF grant amount via CFC is $40,000. For larger cities and regions, the maximum grant amount via CFC is $75,000. </a:t>
            </a:r>
            <a:endParaRPr>
              <a:solidFill>
                <a:srgbClr val="0E101A"/>
              </a:solidFill>
              <a:latin typeface="Roboto"/>
              <a:ea typeface="Roboto"/>
              <a:cs typeface="Roboto"/>
              <a:sym typeface="Roboto"/>
            </a:endParaRPr>
          </a:p>
          <a:p>
            <a:pPr marL="914400" lvl="0" indent="0" algn="l" rtl="0">
              <a:lnSpc>
                <a:spcPct val="115000"/>
              </a:lnSpc>
              <a:spcBef>
                <a:spcPts val="0"/>
              </a:spcBef>
              <a:spcAft>
                <a:spcPts val="0"/>
              </a:spcAft>
              <a:buClr>
                <a:schemeClr val="dk1"/>
              </a:buClr>
              <a:buSzPts val="1100"/>
              <a:buFont typeface="Arial"/>
              <a:buNone/>
            </a:pPr>
            <a:endParaRPr>
              <a:solidFill>
                <a:srgbClr val="0E101A"/>
              </a:solidFill>
              <a:latin typeface="Roboto"/>
              <a:ea typeface="Roboto"/>
              <a:cs typeface="Roboto"/>
              <a:sym typeface="Roboto"/>
            </a:endParaRPr>
          </a:p>
          <a:p>
            <a:pPr marL="914400" lvl="1" indent="-298450" algn="l" rtl="0">
              <a:lnSpc>
                <a:spcPct val="115000"/>
              </a:lnSpc>
              <a:spcBef>
                <a:spcPts val="0"/>
              </a:spcBef>
              <a:spcAft>
                <a:spcPts val="0"/>
              </a:spcAft>
              <a:buClr>
                <a:srgbClr val="0E101A"/>
              </a:buClr>
              <a:buSzPts val="1100"/>
              <a:buFont typeface="Roboto"/>
              <a:buChar char="○"/>
            </a:pPr>
            <a:r>
              <a:rPr lang="en">
                <a:solidFill>
                  <a:srgbClr val="0E101A"/>
                </a:solidFill>
                <a:latin typeface="Roboto"/>
                <a:ea typeface="Roboto"/>
                <a:cs typeface="Roboto"/>
                <a:sym typeface="Roboto"/>
              </a:rPr>
              <a:t>Local United Way Centraides have the flexibility to apply a minimum or maximum grant size depending on the local situation.</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778bbdb3db_0_463: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7" name="Google Shape;267;g778bbdb3db_0_4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778c8247e9_8_51: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7" name="Google Shape;277;g778c8247e9_8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g778bbdb3db_0_469: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5" name="Google Shape;285;g778bbdb3db_0_4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827306"/>
            <a:ext cx="8520600" cy="2280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3149028"/>
            <a:ext cx="8520600" cy="880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5181352"/>
            <a:ext cx="548700" cy="437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96"/>
        <p:cNvGrpSpPr/>
        <p:nvPr/>
      </p:nvGrpSpPr>
      <p:grpSpPr>
        <a:xfrm>
          <a:off x="0" y="0"/>
          <a:ext cx="0" cy="0"/>
          <a:chOff x="0" y="0"/>
          <a:chExt cx="0" cy="0"/>
        </a:xfrm>
      </p:grpSpPr>
      <p:sp>
        <p:nvSpPr>
          <p:cNvPr id="197" name="Google Shape;197;p11"/>
          <p:cNvSpPr txBox="1">
            <a:spLocks noGrp="1"/>
          </p:cNvSpPr>
          <p:nvPr>
            <p:ph type="title"/>
          </p:nvPr>
        </p:nvSpPr>
        <p:spPr>
          <a:xfrm>
            <a:off x="311700" y="494472"/>
            <a:ext cx="8520600" cy="636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98" name="Google Shape;198;p11"/>
          <p:cNvSpPr txBox="1">
            <a:spLocks noGrp="1"/>
          </p:cNvSpPr>
          <p:nvPr>
            <p:ph type="body" idx="1"/>
          </p:nvPr>
        </p:nvSpPr>
        <p:spPr>
          <a:xfrm>
            <a:off x="311700" y="1280528"/>
            <a:ext cx="3999900" cy="3795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199" name="Google Shape;199;p11"/>
          <p:cNvSpPr txBox="1">
            <a:spLocks noGrp="1"/>
          </p:cNvSpPr>
          <p:nvPr>
            <p:ph type="body" idx="2"/>
          </p:nvPr>
        </p:nvSpPr>
        <p:spPr>
          <a:xfrm>
            <a:off x="4832400" y="1280528"/>
            <a:ext cx="3999900" cy="3795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00" name="Google Shape;200;p11"/>
          <p:cNvSpPr txBox="1">
            <a:spLocks noGrp="1"/>
          </p:cNvSpPr>
          <p:nvPr>
            <p:ph type="sldNum" idx="12"/>
          </p:nvPr>
        </p:nvSpPr>
        <p:spPr>
          <a:xfrm>
            <a:off x="8472458" y="5181352"/>
            <a:ext cx="548700" cy="437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01"/>
        <p:cNvGrpSpPr/>
        <p:nvPr/>
      </p:nvGrpSpPr>
      <p:grpSpPr>
        <a:xfrm>
          <a:off x="0" y="0"/>
          <a:ext cx="0" cy="0"/>
          <a:chOff x="0" y="0"/>
          <a:chExt cx="0" cy="0"/>
        </a:xfrm>
      </p:grpSpPr>
      <p:sp>
        <p:nvSpPr>
          <p:cNvPr id="202" name="Google Shape;202;p12"/>
          <p:cNvSpPr txBox="1">
            <a:spLocks noGrp="1"/>
          </p:cNvSpPr>
          <p:nvPr>
            <p:ph type="body" idx="1"/>
          </p:nvPr>
        </p:nvSpPr>
        <p:spPr>
          <a:xfrm>
            <a:off x="311700" y="4700639"/>
            <a:ext cx="5998800" cy="6723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203" name="Google Shape;203;p12"/>
          <p:cNvSpPr txBox="1">
            <a:spLocks noGrp="1"/>
          </p:cNvSpPr>
          <p:nvPr>
            <p:ph type="sldNum" idx="12"/>
          </p:nvPr>
        </p:nvSpPr>
        <p:spPr>
          <a:xfrm>
            <a:off x="8472458" y="5181352"/>
            <a:ext cx="548700" cy="437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04"/>
        <p:cNvGrpSpPr/>
        <p:nvPr/>
      </p:nvGrpSpPr>
      <p:grpSpPr>
        <a:xfrm>
          <a:off x="0" y="0"/>
          <a:ext cx="0" cy="0"/>
          <a:chOff x="0" y="0"/>
          <a:chExt cx="0" cy="0"/>
        </a:xfrm>
      </p:grpSpPr>
      <p:sp>
        <p:nvSpPr>
          <p:cNvPr id="205" name="Google Shape;205;p13"/>
          <p:cNvSpPr txBox="1">
            <a:spLocks noGrp="1"/>
          </p:cNvSpPr>
          <p:nvPr>
            <p:ph type="sldNum" idx="12"/>
          </p:nvPr>
        </p:nvSpPr>
        <p:spPr>
          <a:xfrm>
            <a:off x="8472458" y="5181352"/>
            <a:ext cx="548700" cy="437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About" type="tx">
  <p:cSld name="TITLE_AND_BODY">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160336"/>
            <a:ext cx="7629300" cy="636300"/>
          </a:xfrm>
          <a:prstGeom prst="rect">
            <a:avLst/>
          </a:prstGeom>
        </p:spPr>
        <p:txBody>
          <a:bodyPr spcFirstLastPara="1" wrap="square" lIns="91425" tIns="91425" rIns="91425" bIns="91425" anchor="ctr" anchorCtr="0">
            <a:noAutofit/>
          </a:bodyPr>
          <a:lstStyle>
            <a:lvl1pPr lvl="0">
              <a:spcBef>
                <a:spcPts val="0"/>
              </a:spcBef>
              <a:spcAft>
                <a:spcPts val="0"/>
              </a:spcAft>
              <a:buSzPts val="2200"/>
              <a:buFont typeface="Roboto Medium"/>
              <a:buNone/>
              <a:defRPr sz="2200">
                <a:latin typeface="Roboto Medium"/>
                <a:ea typeface="Roboto Medium"/>
                <a:cs typeface="Roboto Medium"/>
                <a:sym typeface="Roboto Medium"/>
              </a:defRPr>
            </a:lvl1pPr>
            <a:lvl2pPr lvl="1">
              <a:spcBef>
                <a:spcPts val="0"/>
              </a:spcBef>
              <a:spcAft>
                <a:spcPts val="0"/>
              </a:spcAft>
              <a:buSzPts val="2500"/>
              <a:buNone/>
              <a:defRPr sz="2500"/>
            </a:lvl2pPr>
            <a:lvl3pPr lvl="2">
              <a:spcBef>
                <a:spcPts val="0"/>
              </a:spcBef>
              <a:spcAft>
                <a:spcPts val="0"/>
              </a:spcAft>
              <a:buSzPts val="2500"/>
              <a:buNone/>
              <a:defRPr sz="2500"/>
            </a:lvl3pPr>
            <a:lvl4pPr lvl="3">
              <a:spcBef>
                <a:spcPts val="0"/>
              </a:spcBef>
              <a:spcAft>
                <a:spcPts val="0"/>
              </a:spcAft>
              <a:buSzPts val="2500"/>
              <a:buNone/>
              <a:defRPr sz="2500"/>
            </a:lvl4pPr>
            <a:lvl5pPr lvl="4">
              <a:spcBef>
                <a:spcPts val="0"/>
              </a:spcBef>
              <a:spcAft>
                <a:spcPts val="0"/>
              </a:spcAft>
              <a:buSzPts val="2500"/>
              <a:buNone/>
              <a:defRPr sz="2500"/>
            </a:lvl5pPr>
            <a:lvl6pPr lvl="5">
              <a:spcBef>
                <a:spcPts val="0"/>
              </a:spcBef>
              <a:spcAft>
                <a:spcPts val="0"/>
              </a:spcAft>
              <a:buSzPts val="2500"/>
              <a:buNone/>
              <a:defRPr sz="2500"/>
            </a:lvl6pPr>
            <a:lvl7pPr lvl="6">
              <a:spcBef>
                <a:spcPts val="0"/>
              </a:spcBef>
              <a:spcAft>
                <a:spcPts val="0"/>
              </a:spcAft>
              <a:buSzPts val="2500"/>
              <a:buNone/>
              <a:defRPr sz="2500"/>
            </a:lvl7pPr>
            <a:lvl8pPr lvl="7">
              <a:spcBef>
                <a:spcPts val="0"/>
              </a:spcBef>
              <a:spcAft>
                <a:spcPts val="0"/>
              </a:spcAft>
              <a:buSzPts val="2500"/>
              <a:buNone/>
              <a:defRPr sz="2500"/>
            </a:lvl8pPr>
            <a:lvl9pPr lvl="8">
              <a:spcBef>
                <a:spcPts val="0"/>
              </a:spcBef>
              <a:spcAft>
                <a:spcPts val="0"/>
              </a:spcAft>
              <a:buSzPts val="2500"/>
              <a:buNone/>
              <a:defRPr sz="2500"/>
            </a:lvl9pPr>
          </a:lstStyle>
          <a:p>
            <a:endParaRPr/>
          </a:p>
        </p:txBody>
      </p:sp>
      <p:sp>
        <p:nvSpPr>
          <p:cNvPr id="15" name="Google Shape;15;p3"/>
          <p:cNvSpPr/>
          <p:nvPr/>
        </p:nvSpPr>
        <p:spPr>
          <a:xfrm>
            <a:off x="8123201" y="-29"/>
            <a:ext cx="1020900" cy="665100"/>
          </a:xfrm>
          <a:prstGeom prst="rect">
            <a:avLst/>
          </a:prstGeom>
          <a:solidFill>
            <a:srgbClr val="EE5454"/>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3"/>
          <p:cNvSpPr/>
          <p:nvPr/>
        </p:nvSpPr>
        <p:spPr>
          <a:xfrm>
            <a:off x="8123201" y="639112"/>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p:nvPr/>
        </p:nvSpPr>
        <p:spPr>
          <a:xfrm>
            <a:off x="8123201" y="1304533"/>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3"/>
          <p:cNvSpPr/>
          <p:nvPr/>
        </p:nvSpPr>
        <p:spPr>
          <a:xfrm>
            <a:off x="8123201" y="1969955"/>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3"/>
          <p:cNvSpPr/>
          <p:nvPr/>
        </p:nvSpPr>
        <p:spPr>
          <a:xfrm>
            <a:off x="8123201" y="2609095"/>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a:off x="8123201" y="3274517"/>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3"/>
          <p:cNvSpPr/>
          <p:nvPr/>
        </p:nvSpPr>
        <p:spPr>
          <a:xfrm>
            <a:off x="8123201" y="3941000"/>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txBox="1"/>
          <p:nvPr/>
        </p:nvSpPr>
        <p:spPr>
          <a:xfrm>
            <a:off x="8079225" y="58734"/>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About the fund</a:t>
            </a:r>
            <a:endParaRPr sz="800" b="1">
              <a:solidFill>
                <a:srgbClr val="FFFFFF"/>
              </a:solidFill>
              <a:latin typeface="Roboto"/>
              <a:ea typeface="Roboto"/>
              <a:cs typeface="Roboto"/>
              <a:sym typeface="Roboto"/>
            </a:endParaRPr>
          </a:p>
        </p:txBody>
      </p:sp>
      <p:sp>
        <p:nvSpPr>
          <p:cNvPr id="23" name="Google Shape;23;p3"/>
          <p:cNvSpPr txBox="1"/>
          <p:nvPr/>
        </p:nvSpPr>
        <p:spPr>
          <a:xfrm>
            <a:off x="8089005" y="712514"/>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Roboto"/>
                <a:ea typeface="Roboto"/>
                <a:cs typeface="Roboto"/>
                <a:sym typeface="Roboto"/>
              </a:rPr>
              <a:t>Where partner should </a:t>
            </a:r>
            <a:br>
              <a:rPr lang="en" sz="800">
                <a:solidFill>
                  <a:srgbClr val="FFFFFF"/>
                </a:solidFill>
                <a:latin typeface="Roboto"/>
                <a:ea typeface="Roboto"/>
                <a:cs typeface="Roboto"/>
                <a:sym typeface="Roboto"/>
              </a:rPr>
            </a:br>
            <a:r>
              <a:rPr lang="en" sz="800">
                <a:solidFill>
                  <a:srgbClr val="FFFFFF"/>
                </a:solidFill>
                <a:latin typeface="Roboto"/>
                <a:ea typeface="Roboto"/>
                <a:cs typeface="Roboto"/>
                <a:sym typeface="Roboto"/>
              </a:rPr>
              <a:t>I apply to?</a:t>
            </a:r>
            <a:endParaRPr sz="800">
              <a:solidFill>
                <a:srgbClr val="FFFFFF"/>
              </a:solidFill>
              <a:latin typeface="Roboto"/>
              <a:ea typeface="Roboto"/>
              <a:cs typeface="Roboto"/>
              <a:sym typeface="Roboto"/>
            </a:endParaRPr>
          </a:p>
        </p:txBody>
      </p:sp>
      <p:sp>
        <p:nvSpPr>
          <p:cNvPr id="24" name="Google Shape;24;p3"/>
          <p:cNvSpPr txBox="1"/>
          <p:nvPr/>
        </p:nvSpPr>
        <p:spPr>
          <a:xfrm>
            <a:off x="8089005" y="1377895"/>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Roboto"/>
                <a:ea typeface="Roboto"/>
                <a:cs typeface="Roboto"/>
                <a:sym typeface="Roboto"/>
              </a:rPr>
              <a:t>About Community Foundations</a:t>
            </a:r>
            <a:endParaRPr sz="800">
              <a:solidFill>
                <a:srgbClr val="FFFFFF"/>
              </a:solidFill>
              <a:latin typeface="Roboto"/>
              <a:ea typeface="Roboto"/>
              <a:cs typeface="Roboto"/>
              <a:sym typeface="Roboto"/>
            </a:endParaRPr>
          </a:p>
        </p:txBody>
      </p:sp>
      <p:sp>
        <p:nvSpPr>
          <p:cNvPr id="25" name="Google Shape;25;p3"/>
          <p:cNvSpPr txBox="1"/>
          <p:nvPr/>
        </p:nvSpPr>
        <p:spPr>
          <a:xfrm>
            <a:off x="8089005" y="2032714"/>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Roboto"/>
                <a:ea typeface="Roboto"/>
                <a:cs typeface="Roboto"/>
                <a:sym typeface="Roboto"/>
              </a:rPr>
              <a:t>Eligible</a:t>
            </a:r>
            <a:br>
              <a:rPr lang="en" sz="800">
                <a:solidFill>
                  <a:srgbClr val="FFFFFF"/>
                </a:solidFill>
                <a:latin typeface="Roboto"/>
                <a:ea typeface="Roboto"/>
                <a:cs typeface="Roboto"/>
                <a:sym typeface="Roboto"/>
              </a:rPr>
            </a:br>
            <a:r>
              <a:rPr lang="en" sz="800">
                <a:solidFill>
                  <a:srgbClr val="FFFFFF"/>
                </a:solidFill>
                <a:latin typeface="Roboto"/>
                <a:ea typeface="Roboto"/>
                <a:cs typeface="Roboto"/>
                <a:sym typeface="Roboto"/>
              </a:rPr>
              <a:t>Organizations</a:t>
            </a:r>
            <a:endParaRPr sz="800">
              <a:solidFill>
                <a:srgbClr val="FFFFFF"/>
              </a:solidFill>
              <a:latin typeface="Roboto"/>
              <a:ea typeface="Roboto"/>
              <a:cs typeface="Roboto"/>
              <a:sym typeface="Roboto"/>
            </a:endParaRPr>
          </a:p>
        </p:txBody>
      </p:sp>
      <p:sp>
        <p:nvSpPr>
          <p:cNvPr id="26" name="Google Shape;26;p3"/>
          <p:cNvSpPr txBox="1"/>
          <p:nvPr/>
        </p:nvSpPr>
        <p:spPr>
          <a:xfrm>
            <a:off x="8089005" y="2678792"/>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Roboto"/>
                <a:ea typeface="Roboto"/>
                <a:cs typeface="Roboto"/>
                <a:sym typeface="Roboto"/>
              </a:rPr>
              <a:t>Eligible</a:t>
            </a:r>
            <a:br>
              <a:rPr lang="en" sz="800">
                <a:solidFill>
                  <a:srgbClr val="FFFFFF"/>
                </a:solidFill>
                <a:latin typeface="Roboto"/>
                <a:ea typeface="Roboto"/>
                <a:cs typeface="Roboto"/>
                <a:sym typeface="Roboto"/>
              </a:rPr>
            </a:br>
            <a:r>
              <a:rPr lang="en" sz="800">
                <a:solidFill>
                  <a:srgbClr val="FFFFFF"/>
                </a:solidFill>
                <a:latin typeface="Roboto"/>
                <a:ea typeface="Roboto"/>
                <a:cs typeface="Roboto"/>
                <a:sym typeface="Roboto"/>
              </a:rPr>
              <a:t>Project &amp; Expenses</a:t>
            </a:r>
            <a:endParaRPr sz="800">
              <a:solidFill>
                <a:srgbClr val="FFFFFF"/>
              </a:solidFill>
              <a:latin typeface="Roboto"/>
              <a:ea typeface="Roboto"/>
              <a:cs typeface="Roboto"/>
              <a:sym typeface="Roboto"/>
            </a:endParaRPr>
          </a:p>
        </p:txBody>
      </p:sp>
      <p:sp>
        <p:nvSpPr>
          <p:cNvPr id="27" name="Google Shape;27;p3"/>
          <p:cNvSpPr txBox="1"/>
          <p:nvPr/>
        </p:nvSpPr>
        <p:spPr>
          <a:xfrm>
            <a:off x="8089005" y="3351092"/>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a:solidFill>
                  <a:srgbClr val="FFFFFF"/>
                </a:solidFill>
                <a:latin typeface="Roboto"/>
                <a:ea typeface="Roboto"/>
                <a:cs typeface="Roboto"/>
                <a:sym typeface="Roboto"/>
              </a:rPr>
              <a:t>Ineligible Expenses</a:t>
            </a:r>
            <a:endParaRPr sz="800">
              <a:solidFill>
                <a:srgbClr val="FFFFFF"/>
              </a:solidFill>
              <a:latin typeface="Roboto"/>
              <a:ea typeface="Roboto"/>
              <a:cs typeface="Roboto"/>
              <a:sym typeface="Roboto"/>
            </a:endParaRPr>
          </a:p>
        </p:txBody>
      </p:sp>
      <p:sp>
        <p:nvSpPr>
          <p:cNvPr id="28" name="Google Shape;28;p3"/>
          <p:cNvSpPr txBox="1"/>
          <p:nvPr/>
        </p:nvSpPr>
        <p:spPr>
          <a:xfrm>
            <a:off x="8089005" y="4023392"/>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800">
                <a:solidFill>
                  <a:srgbClr val="FFFFFF"/>
                </a:solidFill>
                <a:latin typeface="Roboto"/>
                <a:ea typeface="Roboto"/>
                <a:cs typeface="Roboto"/>
                <a:sym typeface="Roboto"/>
              </a:rPr>
              <a:t>Timeline &amp; How to Apply</a:t>
            </a:r>
            <a:endParaRPr sz="800">
              <a:solidFill>
                <a:srgbClr val="FFFFFF"/>
              </a:solidFill>
              <a:latin typeface="Roboto"/>
              <a:ea typeface="Roboto"/>
              <a:cs typeface="Roboto"/>
              <a:sym typeface="Roboto"/>
            </a:endParaRPr>
          </a:p>
        </p:txBody>
      </p:sp>
      <p:sp>
        <p:nvSpPr>
          <p:cNvPr id="29" name="Google Shape;29;p3"/>
          <p:cNvSpPr/>
          <p:nvPr/>
        </p:nvSpPr>
        <p:spPr>
          <a:xfrm>
            <a:off x="8123201" y="4550600"/>
            <a:ext cx="1020900" cy="665100"/>
          </a:xfrm>
          <a:prstGeom prst="rect">
            <a:avLst/>
          </a:prstGeom>
          <a:solidFill>
            <a:srgbClr val="FDE373"/>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3"/>
          <p:cNvSpPr txBox="1"/>
          <p:nvPr/>
        </p:nvSpPr>
        <p:spPr>
          <a:xfrm>
            <a:off x="8089005" y="4632992"/>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373739"/>
                </a:solidFill>
                <a:latin typeface="Roboto"/>
                <a:ea typeface="Roboto"/>
                <a:cs typeface="Roboto"/>
                <a:sym typeface="Roboto"/>
              </a:rPr>
              <a:t>Appendix &amp; Glossary of Terms</a:t>
            </a:r>
            <a:endParaRPr sz="800" b="1">
              <a:solidFill>
                <a:srgbClr val="373739"/>
              </a:solidFill>
              <a:latin typeface="Roboto"/>
              <a:ea typeface="Roboto"/>
              <a:cs typeface="Roboto"/>
              <a:sym typeface="Roboto"/>
            </a:endParaRPr>
          </a:p>
        </p:txBody>
      </p:sp>
      <p:sp>
        <p:nvSpPr>
          <p:cNvPr id="31" name="Google Shape;31;p3"/>
          <p:cNvSpPr/>
          <p:nvPr/>
        </p:nvSpPr>
        <p:spPr>
          <a:xfrm>
            <a:off x="-76925" y="5232800"/>
            <a:ext cx="9220800" cy="511800"/>
          </a:xfrm>
          <a:prstGeom prst="rect">
            <a:avLst/>
          </a:prstGeom>
          <a:solidFill>
            <a:srgbClr val="000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32" name="Google Shape;32;p3"/>
          <p:cNvPicPr preferRelativeResize="0"/>
          <p:nvPr/>
        </p:nvPicPr>
        <p:blipFill rotWithShape="1">
          <a:blip r:embed="rId2">
            <a:alphaModFix/>
          </a:blip>
          <a:srcRect t="23622" b="28470"/>
          <a:stretch/>
        </p:blipFill>
        <p:spPr>
          <a:xfrm>
            <a:off x="206225" y="5351523"/>
            <a:ext cx="1441350" cy="274350"/>
          </a:xfrm>
          <a:prstGeom prst="rect">
            <a:avLst/>
          </a:prstGeom>
          <a:noFill/>
          <a:ln>
            <a:noFill/>
          </a:ln>
        </p:spPr>
      </p:pic>
      <p:sp>
        <p:nvSpPr>
          <p:cNvPr id="33" name="Google Shape;33;p3"/>
          <p:cNvSpPr txBox="1"/>
          <p:nvPr/>
        </p:nvSpPr>
        <p:spPr>
          <a:xfrm>
            <a:off x="1703175" y="5351447"/>
            <a:ext cx="4566600" cy="274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800">
                <a:solidFill>
                  <a:srgbClr val="FFFFFF"/>
                </a:solidFill>
                <a:latin typeface="Open Sans ExtraBold"/>
                <a:ea typeface="Open Sans ExtraBold"/>
                <a:cs typeface="Open Sans ExtraBold"/>
                <a:sym typeface="Open Sans ExtraBold"/>
              </a:rPr>
              <a:t>Emergency Community Support Fund | </a:t>
            </a:r>
            <a:r>
              <a:rPr lang="en" sz="800">
                <a:solidFill>
                  <a:srgbClr val="FFE374"/>
                </a:solidFill>
                <a:latin typeface="Open Sans ExtraBold"/>
                <a:ea typeface="Open Sans ExtraBold"/>
                <a:cs typeface="Open Sans ExtraBold"/>
                <a:sym typeface="Open Sans ExtraBold"/>
              </a:rPr>
              <a:t>Application Guide</a:t>
            </a:r>
            <a:endParaRPr sz="800">
              <a:solidFill>
                <a:srgbClr val="FFE374"/>
              </a:solidFill>
              <a:latin typeface="Open Sans ExtraBold"/>
              <a:ea typeface="Open Sans ExtraBold"/>
              <a:cs typeface="Open Sans ExtraBold"/>
              <a:sym typeface="Open Sans ExtraBold"/>
            </a:endParaRPr>
          </a:p>
        </p:txBody>
      </p:sp>
      <p:sp>
        <p:nvSpPr>
          <p:cNvPr id="34" name="Google Shape;34;p3"/>
          <p:cNvSpPr txBox="1">
            <a:spLocks noGrp="1"/>
          </p:cNvSpPr>
          <p:nvPr>
            <p:ph type="sldNum" idx="12"/>
          </p:nvPr>
        </p:nvSpPr>
        <p:spPr>
          <a:xfrm>
            <a:off x="8472458" y="5246482"/>
            <a:ext cx="548700" cy="437400"/>
          </a:xfrm>
          <a:prstGeom prst="rect">
            <a:avLst/>
          </a:prstGeom>
        </p:spPr>
        <p:txBody>
          <a:bodyPr spcFirstLastPara="1" wrap="square" lIns="91425" tIns="91425" rIns="91425" bIns="91425" anchor="ctr" anchorCtr="0">
            <a:noAutofit/>
          </a:bodyPr>
          <a:lstStyle>
            <a:lvl1pPr lvl="0" rtl="0">
              <a:buNone/>
              <a:defRPr>
                <a:solidFill>
                  <a:srgbClr val="FFFFFF"/>
                </a:solidFill>
              </a:defRPr>
            </a:lvl1pPr>
            <a:lvl2pPr lvl="1" rtl="0">
              <a:buNone/>
              <a:defRPr>
                <a:solidFill>
                  <a:srgbClr val="FFFFFF"/>
                </a:solidFill>
              </a:defRPr>
            </a:lvl2pPr>
            <a:lvl3pPr lvl="2" rtl="0">
              <a:buNone/>
              <a:defRPr>
                <a:solidFill>
                  <a:srgbClr val="FFFFFF"/>
                </a:solidFill>
              </a:defRPr>
            </a:lvl3pPr>
            <a:lvl4pPr lvl="3" rtl="0">
              <a:buNone/>
              <a:defRPr>
                <a:solidFill>
                  <a:srgbClr val="FFFFFF"/>
                </a:solidFill>
              </a:defRPr>
            </a:lvl4pPr>
            <a:lvl5pPr lvl="4" rtl="0">
              <a:buNone/>
              <a:defRPr>
                <a:solidFill>
                  <a:srgbClr val="FFFFFF"/>
                </a:solidFill>
              </a:defRPr>
            </a:lvl5pPr>
            <a:lvl6pPr lvl="5" rtl="0">
              <a:buNone/>
              <a:defRPr>
                <a:solidFill>
                  <a:srgbClr val="FFFFFF"/>
                </a:solidFill>
              </a:defRPr>
            </a:lvl6pPr>
            <a:lvl7pPr lvl="6" rtl="0">
              <a:buNone/>
              <a:defRPr>
                <a:solidFill>
                  <a:srgbClr val="FFFFFF"/>
                </a:solidFill>
              </a:defRPr>
            </a:lvl7pPr>
            <a:lvl8pPr lvl="7" rtl="0">
              <a:buNone/>
              <a:defRPr>
                <a:solidFill>
                  <a:srgbClr val="FFFFFF"/>
                </a:solidFill>
              </a:defRPr>
            </a:lvl8pPr>
            <a:lvl9pPr lvl="8" rtl="0">
              <a:buNone/>
              <a:defRPr>
                <a:solidFill>
                  <a:srgbClr val="FFFFFF"/>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Where Should I Apply">
  <p:cSld name="TITLE_AND_BODY_1">
    <p:spTree>
      <p:nvGrpSpPr>
        <p:cNvPr id="1" name="Shape 35"/>
        <p:cNvGrpSpPr/>
        <p:nvPr/>
      </p:nvGrpSpPr>
      <p:grpSpPr>
        <a:xfrm>
          <a:off x="0" y="0"/>
          <a:ext cx="0" cy="0"/>
          <a:chOff x="0" y="0"/>
          <a:chExt cx="0" cy="0"/>
        </a:xfrm>
      </p:grpSpPr>
      <p:sp>
        <p:nvSpPr>
          <p:cNvPr id="36" name="Google Shape;36;p4"/>
          <p:cNvSpPr/>
          <p:nvPr/>
        </p:nvSpPr>
        <p:spPr>
          <a:xfrm>
            <a:off x="-76925" y="5232800"/>
            <a:ext cx="9262200" cy="511800"/>
          </a:xfrm>
          <a:prstGeom prst="rect">
            <a:avLst/>
          </a:prstGeom>
          <a:solidFill>
            <a:srgbClr val="000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37" name="Google Shape;37;p4"/>
          <p:cNvPicPr preferRelativeResize="0"/>
          <p:nvPr/>
        </p:nvPicPr>
        <p:blipFill rotWithShape="1">
          <a:blip r:embed="rId2">
            <a:alphaModFix/>
          </a:blip>
          <a:srcRect t="23622" b="28470"/>
          <a:stretch/>
        </p:blipFill>
        <p:spPr>
          <a:xfrm>
            <a:off x="206225" y="5351523"/>
            <a:ext cx="1441350" cy="274350"/>
          </a:xfrm>
          <a:prstGeom prst="rect">
            <a:avLst/>
          </a:prstGeom>
          <a:noFill/>
          <a:ln>
            <a:noFill/>
          </a:ln>
        </p:spPr>
      </p:pic>
      <p:sp>
        <p:nvSpPr>
          <p:cNvPr id="38" name="Google Shape;38;p4"/>
          <p:cNvSpPr txBox="1"/>
          <p:nvPr/>
        </p:nvSpPr>
        <p:spPr>
          <a:xfrm>
            <a:off x="1703175" y="5351447"/>
            <a:ext cx="4566600" cy="274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800">
                <a:solidFill>
                  <a:srgbClr val="FFFFFF"/>
                </a:solidFill>
                <a:latin typeface="Open Sans ExtraBold"/>
                <a:ea typeface="Open Sans ExtraBold"/>
                <a:cs typeface="Open Sans ExtraBold"/>
                <a:sym typeface="Open Sans ExtraBold"/>
              </a:rPr>
              <a:t>Emergency Community Support Fund | </a:t>
            </a:r>
            <a:r>
              <a:rPr lang="en" sz="800">
                <a:solidFill>
                  <a:srgbClr val="FFE374"/>
                </a:solidFill>
                <a:latin typeface="Open Sans ExtraBold"/>
                <a:ea typeface="Open Sans ExtraBold"/>
                <a:cs typeface="Open Sans ExtraBold"/>
                <a:sym typeface="Open Sans ExtraBold"/>
              </a:rPr>
              <a:t>Application Guide</a:t>
            </a:r>
            <a:endParaRPr sz="800">
              <a:solidFill>
                <a:srgbClr val="FFE374"/>
              </a:solidFill>
              <a:latin typeface="Open Sans ExtraBold"/>
              <a:ea typeface="Open Sans ExtraBold"/>
              <a:cs typeface="Open Sans ExtraBold"/>
              <a:sym typeface="Open Sans ExtraBold"/>
            </a:endParaRPr>
          </a:p>
        </p:txBody>
      </p:sp>
      <p:sp>
        <p:nvSpPr>
          <p:cNvPr id="39" name="Google Shape;39;p4"/>
          <p:cNvSpPr txBox="1">
            <a:spLocks noGrp="1"/>
          </p:cNvSpPr>
          <p:nvPr>
            <p:ph type="sldNum" idx="12"/>
          </p:nvPr>
        </p:nvSpPr>
        <p:spPr>
          <a:xfrm>
            <a:off x="8472458" y="5246482"/>
            <a:ext cx="548700" cy="437400"/>
          </a:xfrm>
          <a:prstGeom prst="rect">
            <a:avLst/>
          </a:prstGeom>
        </p:spPr>
        <p:txBody>
          <a:bodyPr spcFirstLastPara="1" wrap="square" lIns="91425" tIns="91425" rIns="91425" bIns="91425" anchor="ctr" anchorCtr="0">
            <a:noAutofit/>
          </a:bodyPr>
          <a:lstStyle>
            <a:lvl1pPr lvl="0" rtl="0">
              <a:buNone/>
              <a:defRPr>
                <a:solidFill>
                  <a:srgbClr val="FFFFFF"/>
                </a:solidFill>
              </a:defRPr>
            </a:lvl1pPr>
            <a:lvl2pPr lvl="1" rtl="0">
              <a:buNone/>
              <a:defRPr>
                <a:solidFill>
                  <a:srgbClr val="FFFFFF"/>
                </a:solidFill>
              </a:defRPr>
            </a:lvl2pPr>
            <a:lvl3pPr lvl="2" rtl="0">
              <a:buNone/>
              <a:defRPr>
                <a:solidFill>
                  <a:srgbClr val="FFFFFF"/>
                </a:solidFill>
              </a:defRPr>
            </a:lvl3pPr>
            <a:lvl4pPr lvl="3" rtl="0">
              <a:buNone/>
              <a:defRPr>
                <a:solidFill>
                  <a:srgbClr val="FFFFFF"/>
                </a:solidFill>
              </a:defRPr>
            </a:lvl4pPr>
            <a:lvl5pPr lvl="4" rtl="0">
              <a:buNone/>
              <a:defRPr>
                <a:solidFill>
                  <a:srgbClr val="FFFFFF"/>
                </a:solidFill>
              </a:defRPr>
            </a:lvl5pPr>
            <a:lvl6pPr lvl="5" rtl="0">
              <a:buNone/>
              <a:defRPr>
                <a:solidFill>
                  <a:srgbClr val="FFFFFF"/>
                </a:solidFill>
              </a:defRPr>
            </a:lvl6pPr>
            <a:lvl7pPr lvl="6" rtl="0">
              <a:buNone/>
              <a:defRPr>
                <a:solidFill>
                  <a:srgbClr val="FFFFFF"/>
                </a:solidFill>
              </a:defRPr>
            </a:lvl7pPr>
            <a:lvl8pPr lvl="7" rtl="0">
              <a:buNone/>
              <a:defRPr>
                <a:solidFill>
                  <a:srgbClr val="FFFFFF"/>
                </a:solidFill>
              </a:defRPr>
            </a:lvl8pPr>
            <a:lvl9pPr lvl="8" rtl="0">
              <a:buNone/>
              <a:defRPr>
                <a:solidFill>
                  <a:srgbClr val="FFFFFF"/>
                </a:solidFill>
              </a:defRPr>
            </a:lvl9pPr>
          </a:lstStyle>
          <a:p>
            <a:pPr marL="0" lvl="0" indent="0" algn="r" rtl="0">
              <a:spcBef>
                <a:spcPts val="0"/>
              </a:spcBef>
              <a:spcAft>
                <a:spcPts val="0"/>
              </a:spcAft>
              <a:buNone/>
            </a:pPr>
            <a:fld id="{00000000-1234-1234-1234-123412341234}" type="slidenum">
              <a:rPr lang="en"/>
              <a:t>‹#›</a:t>
            </a:fld>
            <a:endParaRPr/>
          </a:p>
        </p:txBody>
      </p:sp>
      <p:sp>
        <p:nvSpPr>
          <p:cNvPr id="40" name="Google Shape;40;p4"/>
          <p:cNvSpPr/>
          <p:nvPr/>
        </p:nvSpPr>
        <p:spPr>
          <a:xfrm>
            <a:off x="8123201" y="-29"/>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4"/>
          <p:cNvSpPr/>
          <p:nvPr/>
        </p:nvSpPr>
        <p:spPr>
          <a:xfrm>
            <a:off x="8123201" y="639112"/>
            <a:ext cx="1020900" cy="665100"/>
          </a:xfrm>
          <a:prstGeom prst="rect">
            <a:avLst/>
          </a:prstGeom>
          <a:solidFill>
            <a:srgbClr val="EE5454"/>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4"/>
          <p:cNvSpPr/>
          <p:nvPr/>
        </p:nvSpPr>
        <p:spPr>
          <a:xfrm>
            <a:off x="8123201" y="1304533"/>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4"/>
          <p:cNvSpPr/>
          <p:nvPr/>
        </p:nvSpPr>
        <p:spPr>
          <a:xfrm>
            <a:off x="8123201" y="1969955"/>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4"/>
          <p:cNvSpPr/>
          <p:nvPr/>
        </p:nvSpPr>
        <p:spPr>
          <a:xfrm>
            <a:off x="8123201" y="2609095"/>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4"/>
          <p:cNvSpPr/>
          <p:nvPr/>
        </p:nvSpPr>
        <p:spPr>
          <a:xfrm>
            <a:off x="8123201" y="3274517"/>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4"/>
          <p:cNvSpPr/>
          <p:nvPr/>
        </p:nvSpPr>
        <p:spPr>
          <a:xfrm>
            <a:off x="8123201" y="3941000"/>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4"/>
          <p:cNvSpPr/>
          <p:nvPr/>
        </p:nvSpPr>
        <p:spPr>
          <a:xfrm>
            <a:off x="8123201" y="4550600"/>
            <a:ext cx="1020900" cy="665100"/>
          </a:xfrm>
          <a:prstGeom prst="rect">
            <a:avLst/>
          </a:prstGeom>
          <a:solidFill>
            <a:srgbClr val="FDE373"/>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4"/>
          <p:cNvSpPr txBox="1">
            <a:spLocks noGrp="1"/>
          </p:cNvSpPr>
          <p:nvPr>
            <p:ph type="title"/>
          </p:nvPr>
        </p:nvSpPr>
        <p:spPr>
          <a:xfrm>
            <a:off x="311700" y="160336"/>
            <a:ext cx="7629300" cy="636300"/>
          </a:xfrm>
          <a:prstGeom prst="rect">
            <a:avLst/>
          </a:prstGeom>
        </p:spPr>
        <p:txBody>
          <a:bodyPr spcFirstLastPara="1" wrap="square" lIns="91425" tIns="91425" rIns="91425" bIns="91425" anchor="ctr" anchorCtr="0">
            <a:noAutofit/>
          </a:bodyPr>
          <a:lstStyle>
            <a:lvl1pPr lvl="0" rtl="0">
              <a:spcBef>
                <a:spcPts val="0"/>
              </a:spcBef>
              <a:spcAft>
                <a:spcPts val="0"/>
              </a:spcAft>
              <a:buSzPts val="2200"/>
              <a:buFont typeface="Roboto Medium"/>
              <a:buNone/>
              <a:defRPr sz="2200">
                <a:latin typeface="Roboto Medium"/>
                <a:ea typeface="Roboto Medium"/>
                <a:cs typeface="Roboto Medium"/>
                <a:sym typeface="Roboto Medium"/>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endParaRPr/>
          </a:p>
        </p:txBody>
      </p:sp>
      <p:sp>
        <p:nvSpPr>
          <p:cNvPr id="49" name="Google Shape;49;p4"/>
          <p:cNvSpPr txBox="1">
            <a:spLocks noGrp="1"/>
          </p:cNvSpPr>
          <p:nvPr>
            <p:ph type="body" idx="1"/>
          </p:nvPr>
        </p:nvSpPr>
        <p:spPr>
          <a:xfrm>
            <a:off x="311700" y="823325"/>
            <a:ext cx="7629300" cy="42426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Clr>
                <a:srgbClr val="666666"/>
              </a:buClr>
              <a:buSzPts val="1200"/>
              <a:buFont typeface="Roboto"/>
              <a:buChar char="●"/>
              <a:defRPr sz="1200">
                <a:solidFill>
                  <a:srgbClr val="666666"/>
                </a:solidFill>
                <a:latin typeface="Roboto"/>
                <a:ea typeface="Roboto"/>
                <a:cs typeface="Roboto"/>
                <a:sym typeface="Roboto"/>
              </a:defRPr>
            </a:lvl1pPr>
            <a:lvl2pPr marL="914400" lvl="1"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2pPr>
            <a:lvl3pPr marL="1371600" lvl="2"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3pPr>
            <a:lvl4pPr marL="1828800" lvl="3"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4pPr>
            <a:lvl5pPr marL="2286000" lvl="4"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5pPr>
            <a:lvl6pPr marL="2743200" lvl="5"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6pPr>
            <a:lvl7pPr marL="3200400" lvl="6"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7pPr>
            <a:lvl8pPr marL="3657600" lvl="7"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8pPr>
            <a:lvl9pPr marL="4114800" lvl="8" indent="-304800" rtl="0">
              <a:spcBef>
                <a:spcPts val="1600"/>
              </a:spcBef>
              <a:spcAft>
                <a:spcPts val="1600"/>
              </a:spcAft>
              <a:buClr>
                <a:srgbClr val="666666"/>
              </a:buClr>
              <a:buSzPts val="1200"/>
              <a:buFont typeface="Roboto"/>
              <a:buChar char="■"/>
              <a:defRPr sz="1200">
                <a:solidFill>
                  <a:srgbClr val="666666"/>
                </a:solidFill>
                <a:latin typeface="Roboto"/>
                <a:ea typeface="Roboto"/>
                <a:cs typeface="Roboto"/>
                <a:sym typeface="Roboto"/>
              </a:defRPr>
            </a:lvl9pPr>
          </a:lstStyle>
          <a:p>
            <a:endParaRPr/>
          </a:p>
        </p:txBody>
      </p:sp>
      <p:sp>
        <p:nvSpPr>
          <p:cNvPr id="50" name="Google Shape;50;p4"/>
          <p:cNvSpPr txBox="1"/>
          <p:nvPr/>
        </p:nvSpPr>
        <p:spPr>
          <a:xfrm>
            <a:off x="8079225" y="58734"/>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About the fund</a:t>
            </a:r>
            <a:endParaRPr sz="800" b="1">
              <a:solidFill>
                <a:srgbClr val="FFFFFF"/>
              </a:solidFill>
              <a:latin typeface="Roboto"/>
              <a:ea typeface="Roboto"/>
              <a:cs typeface="Roboto"/>
              <a:sym typeface="Roboto"/>
            </a:endParaRPr>
          </a:p>
        </p:txBody>
      </p:sp>
      <p:sp>
        <p:nvSpPr>
          <p:cNvPr id="51" name="Google Shape;51;p4"/>
          <p:cNvSpPr txBox="1"/>
          <p:nvPr/>
        </p:nvSpPr>
        <p:spPr>
          <a:xfrm>
            <a:off x="8089005" y="712514"/>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Which partner should I apply to?</a:t>
            </a:r>
            <a:endParaRPr sz="800" b="1">
              <a:solidFill>
                <a:srgbClr val="FFFFFF"/>
              </a:solidFill>
              <a:latin typeface="Roboto"/>
              <a:ea typeface="Roboto"/>
              <a:cs typeface="Roboto"/>
              <a:sym typeface="Roboto"/>
            </a:endParaRPr>
          </a:p>
        </p:txBody>
      </p:sp>
      <p:sp>
        <p:nvSpPr>
          <p:cNvPr id="52" name="Google Shape;52;p4"/>
          <p:cNvSpPr txBox="1"/>
          <p:nvPr/>
        </p:nvSpPr>
        <p:spPr>
          <a:xfrm>
            <a:off x="8089005" y="1377895"/>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About Community Foundations</a:t>
            </a:r>
            <a:endParaRPr sz="800" b="1">
              <a:solidFill>
                <a:srgbClr val="FFFFFF"/>
              </a:solidFill>
              <a:latin typeface="Roboto"/>
              <a:ea typeface="Roboto"/>
              <a:cs typeface="Roboto"/>
              <a:sym typeface="Roboto"/>
            </a:endParaRPr>
          </a:p>
        </p:txBody>
      </p:sp>
      <p:sp>
        <p:nvSpPr>
          <p:cNvPr id="53" name="Google Shape;53;p4"/>
          <p:cNvSpPr txBox="1"/>
          <p:nvPr/>
        </p:nvSpPr>
        <p:spPr>
          <a:xfrm>
            <a:off x="8089005" y="2032714"/>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Eligible</a:t>
            </a:r>
            <a:br>
              <a:rPr lang="en" sz="800" b="1">
                <a:solidFill>
                  <a:srgbClr val="FFFFFF"/>
                </a:solidFill>
                <a:latin typeface="Roboto"/>
                <a:ea typeface="Roboto"/>
                <a:cs typeface="Roboto"/>
                <a:sym typeface="Roboto"/>
              </a:rPr>
            </a:br>
            <a:r>
              <a:rPr lang="en" sz="800" b="1">
                <a:solidFill>
                  <a:srgbClr val="FFFFFF"/>
                </a:solidFill>
                <a:latin typeface="Roboto"/>
                <a:ea typeface="Roboto"/>
                <a:cs typeface="Roboto"/>
                <a:sym typeface="Roboto"/>
              </a:rPr>
              <a:t>Organizations</a:t>
            </a:r>
            <a:endParaRPr sz="800" b="1">
              <a:solidFill>
                <a:srgbClr val="FFFFFF"/>
              </a:solidFill>
              <a:latin typeface="Roboto"/>
              <a:ea typeface="Roboto"/>
              <a:cs typeface="Roboto"/>
              <a:sym typeface="Roboto"/>
            </a:endParaRPr>
          </a:p>
        </p:txBody>
      </p:sp>
      <p:sp>
        <p:nvSpPr>
          <p:cNvPr id="54" name="Google Shape;54;p4"/>
          <p:cNvSpPr txBox="1"/>
          <p:nvPr/>
        </p:nvSpPr>
        <p:spPr>
          <a:xfrm>
            <a:off x="8089005" y="2678792"/>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Eligible</a:t>
            </a:r>
            <a:br>
              <a:rPr lang="en" sz="800" b="1">
                <a:solidFill>
                  <a:srgbClr val="FFFFFF"/>
                </a:solidFill>
                <a:latin typeface="Roboto"/>
                <a:ea typeface="Roboto"/>
                <a:cs typeface="Roboto"/>
                <a:sym typeface="Roboto"/>
              </a:rPr>
            </a:br>
            <a:r>
              <a:rPr lang="en" sz="800" b="1">
                <a:solidFill>
                  <a:srgbClr val="FFFFFF"/>
                </a:solidFill>
                <a:latin typeface="Roboto"/>
                <a:ea typeface="Roboto"/>
                <a:cs typeface="Roboto"/>
                <a:sym typeface="Roboto"/>
              </a:rPr>
              <a:t>Project &amp; Expenses</a:t>
            </a:r>
            <a:endParaRPr sz="800" b="1">
              <a:solidFill>
                <a:srgbClr val="FFFFFF"/>
              </a:solidFill>
              <a:latin typeface="Roboto"/>
              <a:ea typeface="Roboto"/>
              <a:cs typeface="Roboto"/>
              <a:sym typeface="Roboto"/>
            </a:endParaRPr>
          </a:p>
        </p:txBody>
      </p:sp>
      <p:sp>
        <p:nvSpPr>
          <p:cNvPr id="55" name="Google Shape;55;p4"/>
          <p:cNvSpPr txBox="1"/>
          <p:nvPr/>
        </p:nvSpPr>
        <p:spPr>
          <a:xfrm>
            <a:off x="8089005" y="3351092"/>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Ineligible Expenses</a:t>
            </a:r>
            <a:endParaRPr sz="800" b="1">
              <a:solidFill>
                <a:srgbClr val="FFFFFF"/>
              </a:solidFill>
              <a:latin typeface="Roboto"/>
              <a:ea typeface="Roboto"/>
              <a:cs typeface="Roboto"/>
              <a:sym typeface="Roboto"/>
            </a:endParaRPr>
          </a:p>
        </p:txBody>
      </p:sp>
      <p:sp>
        <p:nvSpPr>
          <p:cNvPr id="56" name="Google Shape;56;p4"/>
          <p:cNvSpPr txBox="1"/>
          <p:nvPr/>
        </p:nvSpPr>
        <p:spPr>
          <a:xfrm>
            <a:off x="8089005" y="4023392"/>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Timeline &amp; How to Apply</a:t>
            </a:r>
            <a:endParaRPr sz="800" b="1">
              <a:solidFill>
                <a:srgbClr val="FFFFFF"/>
              </a:solidFill>
              <a:latin typeface="Roboto"/>
              <a:ea typeface="Roboto"/>
              <a:cs typeface="Roboto"/>
              <a:sym typeface="Roboto"/>
            </a:endParaRPr>
          </a:p>
        </p:txBody>
      </p:sp>
      <p:sp>
        <p:nvSpPr>
          <p:cNvPr id="57" name="Google Shape;57;p4"/>
          <p:cNvSpPr txBox="1"/>
          <p:nvPr/>
        </p:nvSpPr>
        <p:spPr>
          <a:xfrm>
            <a:off x="8089005" y="4632992"/>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373739"/>
                </a:solidFill>
                <a:latin typeface="Roboto"/>
                <a:ea typeface="Roboto"/>
                <a:cs typeface="Roboto"/>
                <a:sym typeface="Roboto"/>
              </a:rPr>
              <a:t>Appendix &amp; Glossary of Terms</a:t>
            </a:r>
            <a:endParaRPr sz="800" b="1">
              <a:solidFill>
                <a:srgbClr val="373739"/>
              </a:solidFill>
              <a:latin typeface="Roboto"/>
              <a:ea typeface="Roboto"/>
              <a:cs typeface="Roboto"/>
              <a:sym typeface="Roboto"/>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About community foundations">
  <p:cSld name="TITLE_AND_BODY_1_1">
    <p:spTree>
      <p:nvGrpSpPr>
        <p:cNvPr id="1" name="Shape 58"/>
        <p:cNvGrpSpPr/>
        <p:nvPr/>
      </p:nvGrpSpPr>
      <p:grpSpPr>
        <a:xfrm>
          <a:off x="0" y="0"/>
          <a:ext cx="0" cy="0"/>
          <a:chOff x="0" y="0"/>
          <a:chExt cx="0" cy="0"/>
        </a:xfrm>
      </p:grpSpPr>
      <p:sp>
        <p:nvSpPr>
          <p:cNvPr id="59" name="Google Shape;59;p5"/>
          <p:cNvSpPr/>
          <p:nvPr/>
        </p:nvSpPr>
        <p:spPr>
          <a:xfrm>
            <a:off x="8123201" y="-29"/>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5"/>
          <p:cNvSpPr/>
          <p:nvPr/>
        </p:nvSpPr>
        <p:spPr>
          <a:xfrm>
            <a:off x="8123201" y="639112"/>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5"/>
          <p:cNvSpPr/>
          <p:nvPr/>
        </p:nvSpPr>
        <p:spPr>
          <a:xfrm>
            <a:off x="8123201" y="1304533"/>
            <a:ext cx="1020900" cy="665100"/>
          </a:xfrm>
          <a:prstGeom prst="rect">
            <a:avLst/>
          </a:prstGeom>
          <a:solidFill>
            <a:srgbClr val="EE5454"/>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5"/>
          <p:cNvSpPr/>
          <p:nvPr/>
        </p:nvSpPr>
        <p:spPr>
          <a:xfrm>
            <a:off x="8123201" y="1969955"/>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5"/>
          <p:cNvSpPr/>
          <p:nvPr/>
        </p:nvSpPr>
        <p:spPr>
          <a:xfrm>
            <a:off x="8123201" y="2609095"/>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5"/>
          <p:cNvSpPr/>
          <p:nvPr/>
        </p:nvSpPr>
        <p:spPr>
          <a:xfrm>
            <a:off x="8123201" y="3274517"/>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5"/>
          <p:cNvSpPr/>
          <p:nvPr/>
        </p:nvSpPr>
        <p:spPr>
          <a:xfrm>
            <a:off x="8123201" y="3941000"/>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5"/>
          <p:cNvSpPr/>
          <p:nvPr/>
        </p:nvSpPr>
        <p:spPr>
          <a:xfrm>
            <a:off x="8123201" y="4550600"/>
            <a:ext cx="1020900" cy="665100"/>
          </a:xfrm>
          <a:prstGeom prst="rect">
            <a:avLst/>
          </a:prstGeom>
          <a:solidFill>
            <a:srgbClr val="FDE373"/>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5"/>
          <p:cNvSpPr txBox="1">
            <a:spLocks noGrp="1"/>
          </p:cNvSpPr>
          <p:nvPr>
            <p:ph type="title"/>
          </p:nvPr>
        </p:nvSpPr>
        <p:spPr>
          <a:xfrm>
            <a:off x="311700" y="160336"/>
            <a:ext cx="7629300" cy="636300"/>
          </a:xfrm>
          <a:prstGeom prst="rect">
            <a:avLst/>
          </a:prstGeom>
        </p:spPr>
        <p:txBody>
          <a:bodyPr spcFirstLastPara="1" wrap="square" lIns="91425" tIns="91425" rIns="91425" bIns="91425" anchor="ctr" anchorCtr="0">
            <a:noAutofit/>
          </a:bodyPr>
          <a:lstStyle>
            <a:lvl1pPr lvl="0" rtl="0">
              <a:spcBef>
                <a:spcPts val="0"/>
              </a:spcBef>
              <a:spcAft>
                <a:spcPts val="0"/>
              </a:spcAft>
              <a:buSzPts val="2200"/>
              <a:buFont typeface="Roboto Medium"/>
              <a:buNone/>
              <a:defRPr sz="2200">
                <a:latin typeface="Roboto Medium"/>
                <a:ea typeface="Roboto Medium"/>
                <a:cs typeface="Roboto Medium"/>
                <a:sym typeface="Roboto Medium"/>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endParaRPr/>
          </a:p>
        </p:txBody>
      </p:sp>
      <p:sp>
        <p:nvSpPr>
          <p:cNvPr id="68" name="Google Shape;68;p5"/>
          <p:cNvSpPr txBox="1">
            <a:spLocks noGrp="1"/>
          </p:cNvSpPr>
          <p:nvPr>
            <p:ph type="body" idx="1"/>
          </p:nvPr>
        </p:nvSpPr>
        <p:spPr>
          <a:xfrm>
            <a:off x="311700" y="823325"/>
            <a:ext cx="7629300" cy="42426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Clr>
                <a:srgbClr val="666666"/>
              </a:buClr>
              <a:buSzPts val="1200"/>
              <a:buFont typeface="Roboto"/>
              <a:buChar char="●"/>
              <a:defRPr sz="1200">
                <a:solidFill>
                  <a:srgbClr val="666666"/>
                </a:solidFill>
                <a:latin typeface="Roboto"/>
                <a:ea typeface="Roboto"/>
                <a:cs typeface="Roboto"/>
                <a:sym typeface="Roboto"/>
              </a:defRPr>
            </a:lvl1pPr>
            <a:lvl2pPr marL="914400" lvl="1"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2pPr>
            <a:lvl3pPr marL="1371600" lvl="2"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3pPr>
            <a:lvl4pPr marL="1828800" lvl="3"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4pPr>
            <a:lvl5pPr marL="2286000" lvl="4"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5pPr>
            <a:lvl6pPr marL="2743200" lvl="5"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6pPr>
            <a:lvl7pPr marL="3200400" lvl="6"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7pPr>
            <a:lvl8pPr marL="3657600" lvl="7"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8pPr>
            <a:lvl9pPr marL="4114800" lvl="8" indent="-304800" rtl="0">
              <a:spcBef>
                <a:spcPts val="1600"/>
              </a:spcBef>
              <a:spcAft>
                <a:spcPts val="1600"/>
              </a:spcAft>
              <a:buClr>
                <a:srgbClr val="666666"/>
              </a:buClr>
              <a:buSzPts val="1200"/>
              <a:buFont typeface="Roboto"/>
              <a:buChar char="■"/>
              <a:defRPr sz="1200">
                <a:solidFill>
                  <a:srgbClr val="666666"/>
                </a:solidFill>
                <a:latin typeface="Roboto"/>
                <a:ea typeface="Roboto"/>
                <a:cs typeface="Roboto"/>
                <a:sym typeface="Roboto"/>
              </a:defRPr>
            </a:lvl9pPr>
          </a:lstStyle>
          <a:p>
            <a:endParaRPr/>
          </a:p>
        </p:txBody>
      </p:sp>
      <p:sp>
        <p:nvSpPr>
          <p:cNvPr id="69" name="Google Shape;69;p5"/>
          <p:cNvSpPr/>
          <p:nvPr/>
        </p:nvSpPr>
        <p:spPr>
          <a:xfrm>
            <a:off x="-76925" y="5232800"/>
            <a:ext cx="9262200" cy="511800"/>
          </a:xfrm>
          <a:prstGeom prst="rect">
            <a:avLst/>
          </a:prstGeom>
          <a:solidFill>
            <a:srgbClr val="000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70" name="Google Shape;70;p5"/>
          <p:cNvPicPr preferRelativeResize="0"/>
          <p:nvPr/>
        </p:nvPicPr>
        <p:blipFill rotWithShape="1">
          <a:blip r:embed="rId2">
            <a:alphaModFix/>
          </a:blip>
          <a:srcRect t="23622" b="28470"/>
          <a:stretch/>
        </p:blipFill>
        <p:spPr>
          <a:xfrm>
            <a:off x="206225" y="5351523"/>
            <a:ext cx="1441350" cy="274350"/>
          </a:xfrm>
          <a:prstGeom prst="rect">
            <a:avLst/>
          </a:prstGeom>
          <a:noFill/>
          <a:ln>
            <a:noFill/>
          </a:ln>
        </p:spPr>
      </p:pic>
      <p:sp>
        <p:nvSpPr>
          <p:cNvPr id="71" name="Google Shape;71;p5"/>
          <p:cNvSpPr txBox="1"/>
          <p:nvPr/>
        </p:nvSpPr>
        <p:spPr>
          <a:xfrm>
            <a:off x="1703175" y="5351447"/>
            <a:ext cx="4566600" cy="274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800">
                <a:solidFill>
                  <a:srgbClr val="FFFFFF"/>
                </a:solidFill>
                <a:latin typeface="Open Sans ExtraBold"/>
                <a:ea typeface="Open Sans ExtraBold"/>
                <a:cs typeface="Open Sans ExtraBold"/>
                <a:sym typeface="Open Sans ExtraBold"/>
              </a:rPr>
              <a:t>Emergency Community Support Fund | </a:t>
            </a:r>
            <a:r>
              <a:rPr lang="en" sz="800">
                <a:solidFill>
                  <a:srgbClr val="FFE374"/>
                </a:solidFill>
                <a:latin typeface="Open Sans ExtraBold"/>
                <a:ea typeface="Open Sans ExtraBold"/>
                <a:cs typeface="Open Sans ExtraBold"/>
                <a:sym typeface="Open Sans ExtraBold"/>
              </a:rPr>
              <a:t>Application Guide</a:t>
            </a:r>
            <a:endParaRPr sz="800">
              <a:solidFill>
                <a:srgbClr val="FFE374"/>
              </a:solidFill>
              <a:latin typeface="Open Sans ExtraBold"/>
              <a:ea typeface="Open Sans ExtraBold"/>
              <a:cs typeface="Open Sans ExtraBold"/>
              <a:sym typeface="Open Sans ExtraBold"/>
            </a:endParaRPr>
          </a:p>
        </p:txBody>
      </p:sp>
      <p:sp>
        <p:nvSpPr>
          <p:cNvPr id="72" name="Google Shape;72;p5"/>
          <p:cNvSpPr txBox="1">
            <a:spLocks noGrp="1"/>
          </p:cNvSpPr>
          <p:nvPr>
            <p:ph type="sldNum" idx="12"/>
          </p:nvPr>
        </p:nvSpPr>
        <p:spPr>
          <a:xfrm>
            <a:off x="8472458" y="5246482"/>
            <a:ext cx="548700" cy="437400"/>
          </a:xfrm>
          <a:prstGeom prst="rect">
            <a:avLst/>
          </a:prstGeom>
        </p:spPr>
        <p:txBody>
          <a:bodyPr spcFirstLastPara="1" wrap="square" lIns="91425" tIns="91425" rIns="91425" bIns="91425" anchor="ctr" anchorCtr="0">
            <a:noAutofit/>
          </a:bodyPr>
          <a:lstStyle>
            <a:lvl1pPr lvl="0" rtl="0">
              <a:buNone/>
              <a:defRPr>
                <a:solidFill>
                  <a:srgbClr val="FFFFFF"/>
                </a:solidFill>
              </a:defRPr>
            </a:lvl1pPr>
            <a:lvl2pPr lvl="1" rtl="0">
              <a:buNone/>
              <a:defRPr>
                <a:solidFill>
                  <a:srgbClr val="FFFFFF"/>
                </a:solidFill>
              </a:defRPr>
            </a:lvl2pPr>
            <a:lvl3pPr lvl="2" rtl="0">
              <a:buNone/>
              <a:defRPr>
                <a:solidFill>
                  <a:srgbClr val="FFFFFF"/>
                </a:solidFill>
              </a:defRPr>
            </a:lvl3pPr>
            <a:lvl4pPr lvl="3" rtl="0">
              <a:buNone/>
              <a:defRPr>
                <a:solidFill>
                  <a:srgbClr val="FFFFFF"/>
                </a:solidFill>
              </a:defRPr>
            </a:lvl4pPr>
            <a:lvl5pPr lvl="4" rtl="0">
              <a:buNone/>
              <a:defRPr>
                <a:solidFill>
                  <a:srgbClr val="FFFFFF"/>
                </a:solidFill>
              </a:defRPr>
            </a:lvl5pPr>
            <a:lvl6pPr lvl="5" rtl="0">
              <a:buNone/>
              <a:defRPr>
                <a:solidFill>
                  <a:srgbClr val="FFFFFF"/>
                </a:solidFill>
              </a:defRPr>
            </a:lvl6pPr>
            <a:lvl7pPr lvl="6" rtl="0">
              <a:buNone/>
              <a:defRPr>
                <a:solidFill>
                  <a:srgbClr val="FFFFFF"/>
                </a:solidFill>
              </a:defRPr>
            </a:lvl7pPr>
            <a:lvl8pPr lvl="7" rtl="0">
              <a:buNone/>
              <a:defRPr>
                <a:solidFill>
                  <a:srgbClr val="FFFFFF"/>
                </a:solidFill>
              </a:defRPr>
            </a:lvl8pPr>
            <a:lvl9pPr lvl="8" rtl="0">
              <a:buNone/>
              <a:defRPr>
                <a:solidFill>
                  <a:srgbClr val="FFFFFF"/>
                </a:solidFill>
              </a:defRPr>
            </a:lvl9pPr>
          </a:lstStyle>
          <a:p>
            <a:pPr marL="0" lvl="0" indent="0" algn="r" rtl="0">
              <a:spcBef>
                <a:spcPts val="0"/>
              </a:spcBef>
              <a:spcAft>
                <a:spcPts val="0"/>
              </a:spcAft>
              <a:buNone/>
            </a:pPr>
            <a:fld id="{00000000-1234-1234-1234-123412341234}" type="slidenum">
              <a:rPr lang="en"/>
              <a:t>‹#›</a:t>
            </a:fld>
            <a:endParaRPr/>
          </a:p>
        </p:txBody>
      </p:sp>
      <p:sp>
        <p:nvSpPr>
          <p:cNvPr id="73" name="Google Shape;73;p5"/>
          <p:cNvSpPr txBox="1"/>
          <p:nvPr/>
        </p:nvSpPr>
        <p:spPr>
          <a:xfrm>
            <a:off x="8079225" y="58734"/>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About the fund</a:t>
            </a:r>
            <a:endParaRPr sz="800" b="1">
              <a:solidFill>
                <a:srgbClr val="FFFFFF"/>
              </a:solidFill>
              <a:latin typeface="Roboto"/>
              <a:ea typeface="Roboto"/>
              <a:cs typeface="Roboto"/>
              <a:sym typeface="Roboto"/>
            </a:endParaRPr>
          </a:p>
        </p:txBody>
      </p:sp>
      <p:sp>
        <p:nvSpPr>
          <p:cNvPr id="74" name="Google Shape;74;p5"/>
          <p:cNvSpPr txBox="1"/>
          <p:nvPr/>
        </p:nvSpPr>
        <p:spPr>
          <a:xfrm>
            <a:off x="8089005" y="712514"/>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Which partner should I apply to?</a:t>
            </a:r>
            <a:endParaRPr sz="800" b="1">
              <a:solidFill>
                <a:srgbClr val="FFFFFF"/>
              </a:solidFill>
              <a:latin typeface="Roboto"/>
              <a:ea typeface="Roboto"/>
              <a:cs typeface="Roboto"/>
              <a:sym typeface="Roboto"/>
            </a:endParaRPr>
          </a:p>
        </p:txBody>
      </p:sp>
      <p:sp>
        <p:nvSpPr>
          <p:cNvPr id="75" name="Google Shape;75;p5"/>
          <p:cNvSpPr txBox="1"/>
          <p:nvPr/>
        </p:nvSpPr>
        <p:spPr>
          <a:xfrm>
            <a:off x="8089005" y="1377895"/>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About Community Foundations</a:t>
            </a:r>
            <a:endParaRPr sz="800" b="1">
              <a:solidFill>
                <a:srgbClr val="FFFFFF"/>
              </a:solidFill>
              <a:latin typeface="Roboto"/>
              <a:ea typeface="Roboto"/>
              <a:cs typeface="Roboto"/>
              <a:sym typeface="Roboto"/>
            </a:endParaRPr>
          </a:p>
        </p:txBody>
      </p:sp>
      <p:sp>
        <p:nvSpPr>
          <p:cNvPr id="76" name="Google Shape;76;p5"/>
          <p:cNvSpPr txBox="1"/>
          <p:nvPr/>
        </p:nvSpPr>
        <p:spPr>
          <a:xfrm>
            <a:off x="8089005" y="2032714"/>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Eligible</a:t>
            </a:r>
            <a:br>
              <a:rPr lang="en" sz="800" b="1">
                <a:solidFill>
                  <a:srgbClr val="FFFFFF"/>
                </a:solidFill>
                <a:latin typeface="Roboto"/>
                <a:ea typeface="Roboto"/>
                <a:cs typeface="Roboto"/>
                <a:sym typeface="Roboto"/>
              </a:rPr>
            </a:br>
            <a:r>
              <a:rPr lang="en" sz="800" b="1">
                <a:solidFill>
                  <a:srgbClr val="FFFFFF"/>
                </a:solidFill>
                <a:latin typeface="Roboto"/>
                <a:ea typeface="Roboto"/>
                <a:cs typeface="Roboto"/>
                <a:sym typeface="Roboto"/>
              </a:rPr>
              <a:t>Organizations</a:t>
            </a:r>
            <a:endParaRPr sz="800" b="1">
              <a:solidFill>
                <a:srgbClr val="FFFFFF"/>
              </a:solidFill>
              <a:latin typeface="Roboto"/>
              <a:ea typeface="Roboto"/>
              <a:cs typeface="Roboto"/>
              <a:sym typeface="Roboto"/>
            </a:endParaRPr>
          </a:p>
        </p:txBody>
      </p:sp>
      <p:sp>
        <p:nvSpPr>
          <p:cNvPr id="77" name="Google Shape;77;p5"/>
          <p:cNvSpPr txBox="1"/>
          <p:nvPr/>
        </p:nvSpPr>
        <p:spPr>
          <a:xfrm>
            <a:off x="8089005" y="2678792"/>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Eligible</a:t>
            </a:r>
            <a:br>
              <a:rPr lang="en" sz="800" b="1">
                <a:solidFill>
                  <a:srgbClr val="FFFFFF"/>
                </a:solidFill>
                <a:latin typeface="Roboto"/>
                <a:ea typeface="Roboto"/>
                <a:cs typeface="Roboto"/>
                <a:sym typeface="Roboto"/>
              </a:rPr>
            </a:br>
            <a:r>
              <a:rPr lang="en" sz="800" b="1">
                <a:solidFill>
                  <a:srgbClr val="FFFFFF"/>
                </a:solidFill>
                <a:latin typeface="Roboto"/>
                <a:ea typeface="Roboto"/>
                <a:cs typeface="Roboto"/>
                <a:sym typeface="Roboto"/>
              </a:rPr>
              <a:t>Project &amp; Expenses</a:t>
            </a:r>
            <a:endParaRPr sz="800" b="1">
              <a:solidFill>
                <a:srgbClr val="FFFFFF"/>
              </a:solidFill>
              <a:latin typeface="Roboto"/>
              <a:ea typeface="Roboto"/>
              <a:cs typeface="Roboto"/>
              <a:sym typeface="Roboto"/>
            </a:endParaRPr>
          </a:p>
        </p:txBody>
      </p:sp>
      <p:sp>
        <p:nvSpPr>
          <p:cNvPr id="78" name="Google Shape;78;p5"/>
          <p:cNvSpPr txBox="1"/>
          <p:nvPr/>
        </p:nvSpPr>
        <p:spPr>
          <a:xfrm>
            <a:off x="8089005" y="3351092"/>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Ineligible Expenses</a:t>
            </a:r>
            <a:endParaRPr sz="800" b="1">
              <a:solidFill>
                <a:srgbClr val="FFFFFF"/>
              </a:solidFill>
              <a:latin typeface="Roboto"/>
              <a:ea typeface="Roboto"/>
              <a:cs typeface="Roboto"/>
              <a:sym typeface="Roboto"/>
            </a:endParaRPr>
          </a:p>
        </p:txBody>
      </p:sp>
      <p:sp>
        <p:nvSpPr>
          <p:cNvPr id="79" name="Google Shape;79;p5"/>
          <p:cNvSpPr txBox="1"/>
          <p:nvPr/>
        </p:nvSpPr>
        <p:spPr>
          <a:xfrm>
            <a:off x="8089005" y="4023392"/>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Timeline &amp; How to Apply</a:t>
            </a:r>
            <a:endParaRPr sz="800" b="1">
              <a:solidFill>
                <a:srgbClr val="FFFFFF"/>
              </a:solidFill>
              <a:latin typeface="Roboto"/>
              <a:ea typeface="Roboto"/>
              <a:cs typeface="Roboto"/>
              <a:sym typeface="Roboto"/>
            </a:endParaRPr>
          </a:p>
        </p:txBody>
      </p:sp>
      <p:sp>
        <p:nvSpPr>
          <p:cNvPr id="80" name="Google Shape;80;p5"/>
          <p:cNvSpPr txBox="1"/>
          <p:nvPr/>
        </p:nvSpPr>
        <p:spPr>
          <a:xfrm>
            <a:off x="8089005" y="4632992"/>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373739"/>
                </a:solidFill>
                <a:latin typeface="Roboto"/>
                <a:ea typeface="Roboto"/>
                <a:cs typeface="Roboto"/>
                <a:sym typeface="Roboto"/>
              </a:rPr>
              <a:t>Appendix &amp; Glossary of Terms</a:t>
            </a:r>
            <a:endParaRPr sz="800" b="1">
              <a:solidFill>
                <a:srgbClr val="373739"/>
              </a:solidFill>
              <a:latin typeface="Roboto"/>
              <a:ea typeface="Roboto"/>
              <a:cs typeface="Roboto"/>
              <a:sym typeface="Roboto"/>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Eligible Orgs">
  <p:cSld name="TITLE_AND_BODY_1_1_1">
    <p:spTree>
      <p:nvGrpSpPr>
        <p:cNvPr id="1" name="Shape 81"/>
        <p:cNvGrpSpPr/>
        <p:nvPr/>
      </p:nvGrpSpPr>
      <p:grpSpPr>
        <a:xfrm>
          <a:off x="0" y="0"/>
          <a:ext cx="0" cy="0"/>
          <a:chOff x="0" y="0"/>
          <a:chExt cx="0" cy="0"/>
        </a:xfrm>
      </p:grpSpPr>
      <p:sp>
        <p:nvSpPr>
          <p:cNvPr id="82" name="Google Shape;82;p6"/>
          <p:cNvSpPr/>
          <p:nvPr/>
        </p:nvSpPr>
        <p:spPr>
          <a:xfrm>
            <a:off x="8123201" y="-29"/>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6"/>
          <p:cNvSpPr/>
          <p:nvPr/>
        </p:nvSpPr>
        <p:spPr>
          <a:xfrm>
            <a:off x="8123201" y="639112"/>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6"/>
          <p:cNvSpPr/>
          <p:nvPr/>
        </p:nvSpPr>
        <p:spPr>
          <a:xfrm>
            <a:off x="8123201" y="1304533"/>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6"/>
          <p:cNvSpPr/>
          <p:nvPr/>
        </p:nvSpPr>
        <p:spPr>
          <a:xfrm>
            <a:off x="8123201" y="1969955"/>
            <a:ext cx="1020900" cy="665100"/>
          </a:xfrm>
          <a:prstGeom prst="rect">
            <a:avLst/>
          </a:prstGeom>
          <a:solidFill>
            <a:srgbClr val="EE5454"/>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6"/>
          <p:cNvSpPr/>
          <p:nvPr/>
        </p:nvSpPr>
        <p:spPr>
          <a:xfrm>
            <a:off x="8123201" y="2609095"/>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6"/>
          <p:cNvSpPr/>
          <p:nvPr/>
        </p:nvSpPr>
        <p:spPr>
          <a:xfrm>
            <a:off x="8123201" y="3274517"/>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6"/>
          <p:cNvSpPr/>
          <p:nvPr/>
        </p:nvSpPr>
        <p:spPr>
          <a:xfrm>
            <a:off x="8123201" y="3941000"/>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6"/>
          <p:cNvSpPr/>
          <p:nvPr/>
        </p:nvSpPr>
        <p:spPr>
          <a:xfrm>
            <a:off x="8123201" y="4550600"/>
            <a:ext cx="1020900" cy="665100"/>
          </a:xfrm>
          <a:prstGeom prst="rect">
            <a:avLst/>
          </a:prstGeom>
          <a:solidFill>
            <a:srgbClr val="FDE373"/>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6"/>
          <p:cNvSpPr txBox="1">
            <a:spLocks noGrp="1"/>
          </p:cNvSpPr>
          <p:nvPr>
            <p:ph type="title"/>
          </p:nvPr>
        </p:nvSpPr>
        <p:spPr>
          <a:xfrm>
            <a:off x="311700" y="160336"/>
            <a:ext cx="7629300" cy="636300"/>
          </a:xfrm>
          <a:prstGeom prst="rect">
            <a:avLst/>
          </a:prstGeom>
        </p:spPr>
        <p:txBody>
          <a:bodyPr spcFirstLastPara="1" wrap="square" lIns="91425" tIns="91425" rIns="91425" bIns="91425" anchor="ctr" anchorCtr="0">
            <a:noAutofit/>
          </a:bodyPr>
          <a:lstStyle>
            <a:lvl1pPr lvl="0" rtl="0">
              <a:spcBef>
                <a:spcPts val="0"/>
              </a:spcBef>
              <a:spcAft>
                <a:spcPts val="0"/>
              </a:spcAft>
              <a:buSzPts val="2200"/>
              <a:buFont typeface="Roboto Medium"/>
              <a:buNone/>
              <a:defRPr sz="2200">
                <a:latin typeface="Roboto Medium"/>
                <a:ea typeface="Roboto Medium"/>
                <a:cs typeface="Roboto Medium"/>
                <a:sym typeface="Roboto Medium"/>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endParaRPr/>
          </a:p>
        </p:txBody>
      </p:sp>
      <p:sp>
        <p:nvSpPr>
          <p:cNvPr id="91" name="Google Shape;91;p6"/>
          <p:cNvSpPr txBox="1">
            <a:spLocks noGrp="1"/>
          </p:cNvSpPr>
          <p:nvPr>
            <p:ph type="body" idx="1"/>
          </p:nvPr>
        </p:nvSpPr>
        <p:spPr>
          <a:xfrm>
            <a:off x="311700" y="823325"/>
            <a:ext cx="7629300" cy="42426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Clr>
                <a:srgbClr val="666666"/>
              </a:buClr>
              <a:buSzPts val="1200"/>
              <a:buFont typeface="Roboto"/>
              <a:buChar char="●"/>
              <a:defRPr sz="1200">
                <a:solidFill>
                  <a:srgbClr val="666666"/>
                </a:solidFill>
                <a:latin typeface="Roboto"/>
                <a:ea typeface="Roboto"/>
                <a:cs typeface="Roboto"/>
                <a:sym typeface="Roboto"/>
              </a:defRPr>
            </a:lvl1pPr>
            <a:lvl2pPr marL="914400" lvl="1"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2pPr>
            <a:lvl3pPr marL="1371600" lvl="2"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3pPr>
            <a:lvl4pPr marL="1828800" lvl="3"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4pPr>
            <a:lvl5pPr marL="2286000" lvl="4"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5pPr>
            <a:lvl6pPr marL="2743200" lvl="5"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6pPr>
            <a:lvl7pPr marL="3200400" lvl="6"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7pPr>
            <a:lvl8pPr marL="3657600" lvl="7"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8pPr>
            <a:lvl9pPr marL="4114800" lvl="8" indent="-304800" rtl="0">
              <a:spcBef>
                <a:spcPts val="1600"/>
              </a:spcBef>
              <a:spcAft>
                <a:spcPts val="1600"/>
              </a:spcAft>
              <a:buClr>
                <a:srgbClr val="666666"/>
              </a:buClr>
              <a:buSzPts val="1200"/>
              <a:buFont typeface="Roboto"/>
              <a:buChar char="■"/>
              <a:defRPr sz="1200">
                <a:solidFill>
                  <a:srgbClr val="666666"/>
                </a:solidFill>
                <a:latin typeface="Roboto"/>
                <a:ea typeface="Roboto"/>
                <a:cs typeface="Roboto"/>
                <a:sym typeface="Roboto"/>
              </a:defRPr>
            </a:lvl9pPr>
          </a:lstStyle>
          <a:p>
            <a:endParaRPr/>
          </a:p>
        </p:txBody>
      </p:sp>
      <p:sp>
        <p:nvSpPr>
          <p:cNvPr id="92" name="Google Shape;92;p6"/>
          <p:cNvSpPr/>
          <p:nvPr/>
        </p:nvSpPr>
        <p:spPr>
          <a:xfrm>
            <a:off x="-76925" y="5232800"/>
            <a:ext cx="9308700" cy="511800"/>
          </a:xfrm>
          <a:prstGeom prst="rect">
            <a:avLst/>
          </a:prstGeom>
          <a:solidFill>
            <a:srgbClr val="000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93" name="Google Shape;93;p6"/>
          <p:cNvPicPr preferRelativeResize="0"/>
          <p:nvPr/>
        </p:nvPicPr>
        <p:blipFill rotWithShape="1">
          <a:blip r:embed="rId2">
            <a:alphaModFix/>
          </a:blip>
          <a:srcRect t="23622" b="28470"/>
          <a:stretch/>
        </p:blipFill>
        <p:spPr>
          <a:xfrm>
            <a:off x="206225" y="5351523"/>
            <a:ext cx="1441350" cy="274350"/>
          </a:xfrm>
          <a:prstGeom prst="rect">
            <a:avLst/>
          </a:prstGeom>
          <a:noFill/>
          <a:ln>
            <a:noFill/>
          </a:ln>
        </p:spPr>
      </p:pic>
      <p:sp>
        <p:nvSpPr>
          <p:cNvPr id="94" name="Google Shape;94;p6"/>
          <p:cNvSpPr txBox="1"/>
          <p:nvPr/>
        </p:nvSpPr>
        <p:spPr>
          <a:xfrm>
            <a:off x="1703175" y="5351447"/>
            <a:ext cx="4566600" cy="274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800">
                <a:solidFill>
                  <a:srgbClr val="FFFFFF"/>
                </a:solidFill>
                <a:latin typeface="Open Sans ExtraBold"/>
                <a:ea typeface="Open Sans ExtraBold"/>
                <a:cs typeface="Open Sans ExtraBold"/>
                <a:sym typeface="Open Sans ExtraBold"/>
              </a:rPr>
              <a:t>Emergency Community Support Fund | </a:t>
            </a:r>
            <a:r>
              <a:rPr lang="en" sz="800">
                <a:solidFill>
                  <a:srgbClr val="FFE374"/>
                </a:solidFill>
                <a:latin typeface="Open Sans ExtraBold"/>
                <a:ea typeface="Open Sans ExtraBold"/>
                <a:cs typeface="Open Sans ExtraBold"/>
                <a:sym typeface="Open Sans ExtraBold"/>
              </a:rPr>
              <a:t>Application Guide</a:t>
            </a:r>
            <a:endParaRPr sz="800">
              <a:solidFill>
                <a:srgbClr val="FFE374"/>
              </a:solidFill>
              <a:latin typeface="Open Sans ExtraBold"/>
              <a:ea typeface="Open Sans ExtraBold"/>
              <a:cs typeface="Open Sans ExtraBold"/>
              <a:sym typeface="Open Sans ExtraBold"/>
            </a:endParaRPr>
          </a:p>
        </p:txBody>
      </p:sp>
      <p:sp>
        <p:nvSpPr>
          <p:cNvPr id="95" name="Google Shape;95;p6"/>
          <p:cNvSpPr txBox="1">
            <a:spLocks noGrp="1"/>
          </p:cNvSpPr>
          <p:nvPr>
            <p:ph type="sldNum" idx="12"/>
          </p:nvPr>
        </p:nvSpPr>
        <p:spPr>
          <a:xfrm>
            <a:off x="8472458" y="5246482"/>
            <a:ext cx="548700" cy="437400"/>
          </a:xfrm>
          <a:prstGeom prst="rect">
            <a:avLst/>
          </a:prstGeom>
        </p:spPr>
        <p:txBody>
          <a:bodyPr spcFirstLastPara="1" wrap="square" lIns="91425" tIns="91425" rIns="91425" bIns="91425" anchor="ctr" anchorCtr="0">
            <a:noAutofit/>
          </a:bodyPr>
          <a:lstStyle>
            <a:lvl1pPr lvl="0" rtl="0">
              <a:buNone/>
              <a:defRPr>
                <a:solidFill>
                  <a:srgbClr val="FFFFFF"/>
                </a:solidFill>
              </a:defRPr>
            </a:lvl1pPr>
            <a:lvl2pPr lvl="1" rtl="0">
              <a:buNone/>
              <a:defRPr>
                <a:solidFill>
                  <a:srgbClr val="FFFFFF"/>
                </a:solidFill>
              </a:defRPr>
            </a:lvl2pPr>
            <a:lvl3pPr lvl="2" rtl="0">
              <a:buNone/>
              <a:defRPr>
                <a:solidFill>
                  <a:srgbClr val="FFFFFF"/>
                </a:solidFill>
              </a:defRPr>
            </a:lvl3pPr>
            <a:lvl4pPr lvl="3" rtl="0">
              <a:buNone/>
              <a:defRPr>
                <a:solidFill>
                  <a:srgbClr val="FFFFFF"/>
                </a:solidFill>
              </a:defRPr>
            </a:lvl4pPr>
            <a:lvl5pPr lvl="4" rtl="0">
              <a:buNone/>
              <a:defRPr>
                <a:solidFill>
                  <a:srgbClr val="FFFFFF"/>
                </a:solidFill>
              </a:defRPr>
            </a:lvl5pPr>
            <a:lvl6pPr lvl="5" rtl="0">
              <a:buNone/>
              <a:defRPr>
                <a:solidFill>
                  <a:srgbClr val="FFFFFF"/>
                </a:solidFill>
              </a:defRPr>
            </a:lvl6pPr>
            <a:lvl7pPr lvl="6" rtl="0">
              <a:buNone/>
              <a:defRPr>
                <a:solidFill>
                  <a:srgbClr val="FFFFFF"/>
                </a:solidFill>
              </a:defRPr>
            </a:lvl7pPr>
            <a:lvl8pPr lvl="7" rtl="0">
              <a:buNone/>
              <a:defRPr>
                <a:solidFill>
                  <a:srgbClr val="FFFFFF"/>
                </a:solidFill>
              </a:defRPr>
            </a:lvl8pPr>
            <a:lvl9pPr lvl="8" rtl="0">
              <a:buNone/>
              <a:defRPr>
                <a:solidFill>
                  <a:srgbClr val="FFFFFF"/>
                </a:solidFill>
              </a:defRPr>
            </a:lvl9pPr>
          </a:lstStyle>
          <a:p>
            <a:pPr marL="0" lvl="0" indent="0" algn="r" rtl="0">
              <a:spcBef>
                <a:spcPts val="0"/>
              </a:spcBef>
              <a:spcAft>
                <a:spcPts val="0"/>
              </a:spcAft>
              <a:buNone/>
            </a:pPr>
            <a:fld id="{00000000-1234-1234-1234-123412341234}" type="slidenum">
              <a:rPr lang="en"/>
              <a:t>‹#›</a:t>
            </a:fld>
            <a:endParaRPr/>
          </a:p>
        </p:txBody>
      </p:sp>
      <p:sp>
        <p:nvSpPr>
          <p:cNvPr id="96" name="Google Shape;96;p6"/>
          <p:cNvSpPr txBox="1"/>
          <p:nvPr/>
        </p:nvSpPr>
        <p:spPr>
          <a:xfrm>
            <a:off x="8079225" y="58734"/>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About the fund</a:t>
            </a:r>
            <a:endParaRPr sz="800" b="1">
              <a:solidFill>
                <a:srgbClr val="FFFFFF"/>
              </a:solidFill>
              <a:latin typeface="Roboto"/>
              <a:ea typeface="Roboto"/>
              <a:cs typeface="Roboto"/>
              <a:sym typeface="Roboto"/>
            </a:endParaRPr>
          </a:p>
        </p:txBody>
      </p:sp>
      <p:sp>
        <p:nvSpPr>
          <p:cNvPr id="97" name="Google Shape;97;p6"/>
          <p:cNvSpPr txBox="1"/>
          <p:nvPr/>
        </p:nvSpPr>
        <p:spPr>
          <a:xfrm>
            <a:off x="8089005" y="712514"/>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Which partner should I apply to?</a:t>
            </a:r>
            <a:endParaRPr sz="800" b="1">
              <a:solidFill>
                <a:srgbClr val="FFFFFF"/>
              </a:solidFill>
              <a:latin typeface="Roboto"/>
              <a:ea typeface="Roboto"/>
              <a:cs typeface="Roboto"/>
              <a:sym typeface="Roboto"/>
            </a:endParaRPr>
          </a:p>
        </p:txBody>
      </p:sp>
      <p:sp>
        <p:nvSpPr>
          <p:cNvPr id="98" name="Google Shape;98;p6"/>
          <p:cNvSpPr txBox="1"/>
          <p:nvPr/>
        </p:nvSpPr>
        <p:spPr>
          <a:xfrm>
            <a:off x="8089005" y="1377895"/>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About Community Foundations</a:t>
            </a:r>
            <a:endParaRPr sz="800" b="1">
              <a:solidFill>
                <a:srgbClr val="FFFFFF"/>
              </a:solidFill>
              <a:latin typeface="Roboto"/>
              <a:ea typeface="Roboto"/>
              <a:cs typeface="Roboto"/>
              <a:sym typeface="Roboto"/>
            </a:endParaRPr>
          </a:p>
        </p:txBody>
      </p:sp>
      <p:sp>
        <p:nvSpPr>
          <p:cNvPr id="99" name="Google Shape;99;p6"/>
          <p:cNvSpPr txBox="1"/>
          <p:nvPr/>
        </p:nvSpPr>
        <p:spPr>
          <a:xfrm>
            <a:off x="8089005" y="2032714"/>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Eligible</a:t>
            </a:r>
            <a:br>
              <a:rPr lang="en" sz="800" b="1">
                <a:solidFill>
                  <a:srgbClr val="FFFFFF"/>
                </a:solidFill>
                <a:latin typeface="Roboto"/>
                <a:ea typeface="Roboto"/>
                <a:cs typeface="Roboto"/>
                <a:sym typeface="Roboto"/>
              </a:rPr>
            </a:br>
            <a:r>
              <a:rPr lang="en" sz="800" b="1">
                <a:solidFill>
                  <a:srgbClr val="FFFFFF"/>
                </a:solidFill>
                <a:latin typeface="Roboto"/>
                <a:ea typeface="Roboto"/>
                <a:cs typeface="Roboto"/>
                <a:sym typeface="Roboto"/>
              </a:rPr>
              <a:t>Organizations</a:t>
            </a:r>
            <a:endParaRPr sz="800" b="1">
              <a:solidFill>
                <a:srgbClr val="FFFFFF"/>
              </a:solidFill>
              <a:latin typeface="Roboto"/>
              <a:ea typeface="Roboto"/>
              <a:cs typeface="Roboto"/>
              <a:sym typeface="Roboto"/>
            </a:endParaRPr>
          </a:p>
        </p:txBody>
      </p:sp>
      <p:sp>
        <p:nvSpPr>
          <p:cNvPr id="100" name="Google Shape;100;p6"/>
          <p:cNvSpPr txBox="1"/>
          <p:nvPr/>
        </p:nvSpPr>
        <p:spPr>
          <a:xfrm>
            <a:off x="8089005" y="2678792"/>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Eligible</a:t>
            </a:r>
            <a:br>
              <a:rPr lang="en" sz="800" b="1">
                <a:solidFill>
                  <a:srgbClr val="FFFFFF"/>
                </a:solidFill>
                <a:latin typeface="Roboto"/>
                <a:ea typeface="Roboto"/>
                <a:cs typeface="Roboto"/>
                <a:sym typeface="Roboto"/>
              </a:rPr>
            </a:br>
            <a:r>
              <a:rPr lang="en" sz="800" b="1">
                <a:solidFill>
                  <a:srgbClr val="FFFFFF"/>
                </a:solidFill>
                <a:latin typeface="Roboto"/>
                <a:ea typeface="Roboto"/>
                <a:cs typeface="Roboto"/>
                <a:sym typeface="Roboto"/>
              </a:rPr>
              <a:t>Project &amp; Expenses</a:t>
            </a:r>
            <a:endParaRPr sz="800" b="1">
              <a:solidFill>
                <a:srgbClr val="FFFFFF"/>
              </a:solidFill>
              <a:latin typeface="Roboto"/>
              <a:ea typeface="Roboto"/>
              <a:cs typeface="Roboto"/>
              <a:sym typeface="Roboto"/>
            </a:endParaRPr>
          </a:p>
        </p:txBody>
      </p:sp>
      <p:sp>
        <p:nvSpPr>
          <p:cNvPr id="101" name="Google Shape;101;p6"/>
          <p:cNvSpPr txBox="1"/>
          <p:nvPr/>
        </p:nvSpPr>
        <p:spPr>
          <a:xfrm>
            <a:off x="8089005" y="3351092"/>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Ineligible Expenses</a:t>
            </a:r>
            <a:endParaRPr sz="800" b="1">
              <a:solidFill>
                <a:srgbClr val="FFFFFF"/>
              </a:solidFill>
              <a:latin typeface="Roboto"/>
              <a:ea typeface="Roboto"/>
              <a:cs typeface="Roboto"/>
              <a:sym typeface="Roboto"/>
            </a:endParaRPr>
          </a:p>
        </p:txBody>
      </p:sp>
      <p:sp>
        <p:nvSpPr>
          <p:cNvPr id="102" name="Google Shape;102;p6"/>
          <p:cNvSpPr txBox="1"/>
          <p:nvPr/>
        </p:nvSpPr>
        <p:spPr>
          <a:xfrm>
            <a:off x="8089005" y="4023392"/>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Timeline &amp; How to Apply</a:t>
            </a:r>
            <a:endParaRPr sz="800" b="1">
              <a:solidFill>
                <a:srgbClr val="FFFFFF"/>
              </a:solidFill>
              <a:latin typeface="Roboto"/>
              <a:ea typeface="Roboto"/>
              <a:cs typeface="Roboto"/>
              <a:sym typeface="Roboto"/>
            </a:endParaRPr>
          </a:p>
        </p:txBody>
      </p:sp>
      <p:sp>
        <p:nvSpPr>
          <p:cNvPr id="103" name="Google Shape;103;p6"/>
          <p:cNvSpPr txBox="1"/>
          <p:nvPr/>
        </p:nvSpPr>
        <p:spPr>
          <a:xfrm>
            <a:off x="8089005" y="4632992"/>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373739"/>
                </a:solidFill>
                <a:latin typeface="Roboto"/>
                <a:ea typeface="Roboto"/>
                <a:cs typeface="Roboto"/>
                <a:sym typeface="Roboto"/>
              </a:rPr>
              <a:t>Appendix &amp; Glossary of Terms</a:t>
            </a:r>
            <a:endParaRPr sz="800" b="1">
              <a:solidFill>
                <a:srgbClr val="373739"/>
              </a:solidFill>
              <a:latin typeface="Roboto"/>
              <a:ea typeface="Roboto"/>
              <a:cs typeface="Roboto"/>
              <a:sym typeface="Roboto"/>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Eligible Projects">
  <p:cSld name="TITLE_AND_BODY_1_1_1_1">
    <p:spTree>
      <p:nvGrpSpPr>
        <p:cNvPr id="1" name="Shape 104"/>
        <p:cNvGrpSpPr/>
        <p:nvPr/>
      </p:nvGrpSpPr>
      <p:grpSpPr>
        <a:xfrm>
          <a:off x="0" y="0"/>
          <a:ext cx="0" cy="0"/>
          <a:chOff x="0" y="0"/>
          <a:chExt cx="0" cy="0"/>
        </a:xfrm>
      </p:grpSpPr>
      <p:sp>
        <p:nvSpPr>
          <p:cNvPr id="105" name="Google Shape;105;p7"/>
          <p:cNvSpPr/>
          <p:nvPr/>
        </p:nvSpPr>
        <p:spPr>
          <a:xfrm>
            <a:off x="8123201" y="-29"/>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7"/>
          <p:cNvSpPr/>
          <p:nvPr/>
        </p:nvSpPr>
        <p:spPr>
          <a:xfrm>
            <a:off x="8123201" y="639112"/>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7"/>
          <p:cNvSpPr/>
          <p:nvPr/>
        </p:nvSpPr>
        <p:spPr>
          <a:xfrm>
            <a:off x="8123201" y="1304533"/>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a:off x="8123201" y="1969955"/>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7"/>
          <p:cNvSpPr/>
          <p:nvPr/>
        </p:nvSpPr>
        <p:spPr>
          <a:xfrm>
            <a:off x="8123201" y="2609095"/>
            <a:ext cx="1020900" cy="665100"/>
          </a:xfrm>
          <a:prstGeom prst="rect">
            <a:avLst/>
          </a:prstGeom>
          <a:solidFill>
            <a:srgbClr val="EE5454"/>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7"/>
          <p:cNvSpPr/>
          <p:nvPr/>
        </p:nvSpPr>
        <p:spPr>
          <a:xfrm>
            <a:off x="8123201" y="3274517"/>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7"/>
          <p:cNvSpPr/>
          <p:nvPr/>
        </p:nvSpPr>
        <p:spPr>
          <a:xfrm>
            <a:off x="8123201" y="3941000"/>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7"/>
          <p:cNvSpPr/>
          <p:nvPr/>
        </p:nvSpPr>
        <p:spPr>
          <a:xfrm>
            <a:off x="8123201" y="4550600"/>
            <a:ext cx="1020900" cy="665100"/>
          </a:xfrm>
          <a:prstGeom prst="rect">
            <a:avLst/>
          </a:prstGeom>
          <a:solidFill>
            <a:srgbClr val="FDE373"/>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7"/>
          <p:cNvSpPr txBox="1">
            <a:spLocks noGrp="1"/>
          </p:cNvSpPr>
          <p:nvPr>
            <p:ph type="title"/>
          </p:nvPr>
        </p:nvSpPr>
        <p:spPr>
          <a:xfrm>
            <a:off x="311700" y="160336"/>
            <a:ext cx="7629300" cy="636300"/>
          </a:xfrm>
          <a:prstGeom prst="rect">
            <a:avLst/>
          </a:prstGeom>
        </p:spPr>
        <p:txBody>
          <a:bodyPr spcFirstLastPara="1" wrap="square" lIns="91425" tIns="91425" rIns="91425" bIns="91425" anchor="ctr" anchorCtr="0">
            <a:noAutofit/>
          </a:bodyPr>
          <a:lstStyle>
            <a:lvl1pPr lvl="0" rtl="0">
              <a:spcBef>
                <a:spcPts val="0"/>
              </a:spcBef>
              <a:spcAft>
                <a:spcPts val="0"/>
              </a:spcAft>
              <a:buSzPts val="2200"/>
              <a:buFont typeface="Roboto Medium"/>
              <a:buNone/>
              <a:defRPr sz="2200">
                <a:latin typeface="Roboto Medium"/>
                <a:ea typeface="Roboto Medium"/>
                <a:cs typeface="Roboto Medium"/>
                <a:sym typeface="Roboto Medium"/>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endParaRPr/>
          </a:p>
        </p:txBody>
      </p:sp>
      <p:sp>
        <p:nvSpPr>
          <p:cNvPr id="114" name="Google Shape;114;p7"/>
          <p:cNvSpPr txBox="1">
            <a:spLocks noGrp="1"/>
          </p:cNvSpPr>
          <p:nvPr>
            <p:ph type="body" idx="1"/>
          </p:nvPr>
        </p:nvSpPr>
        <p:spPr>
          <a:xfrm>
            <a:off x="311700" y="823325"/>
            <a:ext cx="7629300" cy="42426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Clr>
                <a:srgbClr val="666666"/>
              </a:buClr>
              <a:buSzPts val="1200"/>
              <a:buFont typeface="Roboto"/>
              <a:buChar char="●"/>
              <a:defRPr sz="1200">
                <a:solidFill>
                  <a:srgbClr val="666666"/>
                </a:solidFill>
                <a:latin typeface="Roboto"/>
                <a:ea typeface="Roboto"/>
                <a:cs typeface="Roboto"/>
                <a:sym typeface="Roboto"/>
              </a:defRPr>
            </a:lvl1pPr>
            <a:lvl2pPr marL="914400" lvl="1"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2pPr>
            <a:lvl3pPr marL="1371600" lvl="2"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3pPr>
            <a:lvl4pPr marL="1828800" lvl="3"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4pPr>
            <a:lvl5pPr marL="2286000" lvl="4"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5pPr>
            <a:lvl6pPr marL="2743200" lvl="5"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6pPr>
            <a:lvl7pPr marL="3200400" lvl="6"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7pPr>
            <a:lvl8pPr marL="3657600" lvl="7"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8pPr>
            <a:lvl9pPr marL="4114800" lvl="8" indent="-304800" rtl="0">
              <a:spcBef>
                <a:spcPts val="1600"/>
              </a:spcBef>
              <a:spcAft>
                <a:spcPts val="1600"/>
              </a:spcAft>
              <a:buClr>
                <a:srgbClr val="666666"/>
              </a:buClr>
              <a:buSzPts val="1200"/>
              <a:buFont typeface="Roboto"/>
              <a:buChar char="■"/>
              <a:defRPr sz="1200">
                <a:solidFill>
                  <a:srgbClr val="666666"/>
                </a:solidFill>
                <a:latin typeface="Roboto"/>
                <a:ea typeface="Roboto"/>
                <a:cs typeface="Roboto"/>
                <a:sym typeface="Roboto"/>
              </a:defRPr>
            </a:lvl9pPr>
          </a:lstStyle>
          <a:p>
            <a:endParaRPr/>
          </a:p>
        </p:txBody>
      </p:sp>
      <p:sp>
        <p:nvSpPr>
          <p:cNvPr id="115" name="Google Shape;115;p7"/>
          <p:cNvSpPr/>
          <p:nvPr/>
        </p:nvSpPr>
        <p:spPr>
          <a:xfrm>
            <a:off x="-82350" y="5231100"/>
            <a:ext cx="9308700" cy="511800"/>
          </a:xfrm>
          <a:prstGeom prst="rect">
            <a:avLst/>
          </a:prstGeom>
          <a:solidFill>
            <a:srgbClr val="000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16" name="Google Shape;116;p7"/>
          <p:cNvPicPr preferRelativeResize="0"/>
          <p:nvPr/>
        </p:nvPicPr>
        <p:blipFill rotWithShape="1">
          <a:blip r:embed="rId2">
            <a:alphaModFix/>
          </a:blip>
          <a:srcRect t="23622" b="28470"/>
          <a:stretch/>
        </p:blipFill>
        <p:spPr>
          <a:xfrm>
            <a:off x="200800" y="5349823"/>
            <a:ext cx="1441350" cy="274350"/>
          </a:xfrm>
          <a:prstGeom prst="rect">
            <a:avLst/>
          </a:prstGeom>
          <a:noFill/>
          <a:ln>
            <a:noFill/>
          </a:ln>
        </p:spPr>
      </p:pic>
      <p:sp>
        <p:nvSpPr>
          <p:cNvPr id="117" name="Google Shape;117;p7"/>
          <p:cNvSpPr txBox="1"/>
          <p:nvPr/>
        </p:nvSpPr>
        <p:spPr>
          <a:xfrm>
            <a:off x="1697750" y="5349747"/>
            <a:ext cx="4566600" cy="274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800">
                <a:solidFill>
                  <a:srgbClr val="FFFFFF"/>
                </a:solidFill>
                <a:latin typeface="Open Sans ExtraBold"/>
                <a:ea typeface="Open Sans ExtraBold"/>
                <a:cs typeface="Open Sans ExtraBold"/>
                <a:sym typeface="Open Sans ExtraBold"/>
              </a:rPr>
              <a:t>Emergency Community Support Fund | </a:t>
            </a:r>
            <a:r>
              <a:rPr lang="en" sz="800">
                <a:solidFill>
                  <a:srgbClr val="FFE374"/>
                </a:solidFill>
                <a:latin typeface="Open Sans ExtraBold"/>
                <a:ea typeface="Open Sans ExtraBold"/>
                <a:cs typeface="Open Sans ExtraBold"/>
                <a:sym typeface="Open Sans ExtraBold"/>
              </a:rPr>
              <a:t>Application Guide</a:t>
            </a:r>
            <a:endParaRPr sz="800">
              <a:solidFill>
                <a:srgbClr val="FFE374"/>
              </a:solidFill>
              <a:latin typeface="Open Sans ExtraBold"/>
              <a:ea typeface="Open Sans ExtraBold"/>
              <a:cs typeface="Open Sans ExtraBold"/>
              <a:sym typeface="Open Sans ExtraBold"/>
            </a:endParaRPr>
          </a:p>
        </p:txBody>
      </p:sp>
      <p:sp>
        <p:nvSpPr>
          <p:cNvPr id="118" name="Google Shape;118;p7"/>
          <p:cNvSpPr txBox="1">
            <a:spLocks noGrp="1"/>
          </p:cNvSpPr>
          <p:nvPr>
            <p:ph type="sldNum" idx="12"/>
          </p:nvPr>
        </p:nvSpPr>
        <p:spPr>
          <a:xfrm>
            <a:off x="8467033" y="5244782"/>
            <a:ext cx="548700" cy="437400"/>
          </a:xfrm>
          <a:prstGeom prst="rect">
            <a:avLst/>
          </a:prstGeom>
        </p:spPr>
        <p:txBody>
          <a:bodyPr spcFirstLastPara="1" wrap="square" lIns="91425" tIns="91425" rIns="91425" bIns="91425" anchor="ctr" anchorCtr="0">
            <a:noAutofit/>
          </a:bodyPr>
          <a:lstStyle>
            <a:lvl1pPr lvl="0" rtl="0">
              <a:buNone/>
              <a:defRPr>
                <a:solidFill>
                  <a:srgbClr val="FFFFFF"/>
                </a:solidFill>
              </a:defRPr>
            </a:lvl1pPr>
            <a:lvl2pPr lvl="1" rtl="0">
              <a:buNone/>
              <a:defRPr>
                <a:solidFill>
                  <a:srgbClr val="FFFFFF"/>
                </a:solidFill>
              </a:defRPr>
            </a:lvl2pPr>
            <a:lvl3pPr lvl="2" rtl="0">
              <a:buNone/>
              <a:defRPr>
                <a:solidFill>
                  <a:srgbClr val="FFFFFF"/>
                </a:solidFill>
              </a:defRPr>
            </a:lvl3pPr>
            <a:lvl4pPr lvl="3" rtl="0">
              <a:buNone/>
              <a:defRPr>
                <a:solidFill>
                  <a:srgbClr val="FFFFFF"/>
                </a:solidFill>
              </a:defRPr>
            </a:lvl4pPr>
            <a:lvl5pPr lvl="4" rtl="0">
              <a:buNone/>
              <a:defRPr>
                <a:solidFill>
                  <a:srgbClr val="FFFFFF"/>
                </a:solidFill>
              </a:defRPr>
            </a:lvl5pPr>
            <a:lvl6pPr lvl="5" rtl="0">
              <a:buNone/>
              <a:defRPr>
                <a:solidFill>
                  <a:srgbClr val="FFFFFF"/>
                </a:solidFill>
              </a:defRPr>
            </a:lvl6pPr>
            <a:lvl7pPr lvl="6" rtl="0">
              <a:buNone/>
              <a:defRPr>
                <a:solidFill>
                  <a:srgbClr val="FFFFFF"/>
                </a:solidFill>
              </a:defRPr>
            </a:lvl7pPr>
            <a:lvl8pPr lvl="7" rtl="0">
              <a:buNone/>
              <a:defRPr>
                <a:solidFill>
                  <a:srgbClr val="FFFFFF"/>
                </a:solidFill>
              </a:defRPr>
            </a:lvl8pPr>
            <a:lvl9pPr lvl="8" rtl="0">
              <a:buNone/>
              <a:defRPr>
                <a:solidFill>
                  <a:srgbClr val="FFFFFF"/>
                </a:solidFill>
              </a:defRPr>
            </a:lvl9pPr>
          </a:lstStyle>
          <a:p>
            <a:pPr marL="0" lvl="0" indent="0" algn="r" rtl="0">
              <a:spcBef>
                <a:spcPts val="0"/>
              </a:spcBef>
              <a:spcAft>
                <a:spcPts val="0"/>
              </a:spcAft>
              <a:buNone/>
            </a:pPr>
            <a:fld id="{00000000-1234-1234-1234-123412341234}" type="slidenum">
              <a:rPr lang="en"/>
              <a:t>‹#›</a:t>
            </a:fld>
            <a:endParaRPr/>
          </a:p>
        </p:txBody>
      </p:sp>
      <p:sp>
        <p:nvSpPr>
          <p:cNvPr id="119" name="Google Shape;119;p7"/>
          <p:cNvSpPr txBox="1"/>
          <p:nvPr/>
        </p:nvSpPr>
        <p:spPr>
          <a:xfrm>
            <a:off x="8080663" y="76184"/>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About the fund</a:t>
            </a:r>
            <a:endParaRPr sz="800" b="1">
              <a:solidFill>
                <a:srgbClr val="FFFFFF"/>
              </a:solidFill>
              <a:latin typeface="Roboto"/>
              <a:ea typeface="Roboto"/>
              <a:cs typeface="Roboto"/>
              <a:sym typeface="Roboto"/>
            </a:endParaRPr>
          </a:p>
        </p:txBody>
      </p:sp>
      <p:sp>
        <p:nvSpPr>
          <p:cNvPr id="120" name="Google Shape;120;p7"/>
          <p:cNvSpPr txBox="1"/>
          <p:nvPr/>
        </p:nvSpPr>
        <p:spPr>
          <a:xfrm>
            <a:off x="8090442" y="729964"/>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Which partner should I apply to?</a:t>
            </a:r>
            <a:endParaRPr sz="800" b="1">
              <a:solidFill>
                <a:srgbClr val="FFFFFF"/>
              </a:solidFill>
              <a:latin typeface="Roboto"/>
              <a:ea typeface="Roboto"/>
              <a:cs typeface="Roboto"/>
              <a:sym typeface="Roboto"/>
            </a:endParaRPr>
          </a:p>
        </p:txBody>
      </p:sp>
      <p:sp>
        <p:nvSpPr>
          <p:cNvPr id="121" name="Google Shape;121;p7"/>
          <p:cNvSpPr txBox="1"/>
          <p:nvPr/>
        </p:nvSpPr>
        <p:spPr>
          <a:xfrm>
            <a:off x="8090442" y="1395345"/>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About Community Foundations</a:t>
            </a:r>
            <a:endParaRPr sz="800" b="1">
              <a:solidFill>
                <a:srgbClr val="FFFFFF"/>
              </a:solidFill>
              <a:latin typeface="Roboto"/>
              <a:ea typeface="Roboto"/>
              <a:cs typeface="Roboto"/>
              <a:sym typeface="Roboto"/>
            </a:endParaRPr>
          </a:p>
        </p:txBody>
      </p:sp>
      <p:sp>
        <p:nvSpPr>
          <p:cNvPr id="122" name="Google Shape;122;p7"/>
          <p:cNvSpPr txBox="1"/>
          <p:nvPr/>
        </p:nvSpPr>
        <p:spPr>
          <a:xfrm>
            <a:off x="8090442" y="2050164"/>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Eligible</a:t>
            </a:r>
            <a:br>
              <a:rPr lang="en" sz="800" b="1">
                <a:solidFill>
                  <a:srgbClr val="FFFFFF"/>
                </a:solidFill>
                <a:latin typeface="Roboto"/>
                <a:ea typeface="Roboto"/>
                <a:cs typeface="Roboto"/>
                <a:sym typeface="Roboto"/>
              </a:rPr>
            </a:br>
            <a:r>
              <a:rPr lang="en" sz="800" b="1">
                <a:solidFill>
                  <a:srgbClr val="FFFFFF"/>
                </a:solidFill>
                <a:latin typeface="Roboto"/>
                <a:ea typeface="Roboto"/>
                <a:cs typeface="Roboto"/>
                <a:sym typeface="Roboto"/>
              </a:rPr>
              <a:t>Organizations</a:t>
            </a:r>
            <a:endParaRPr sz="800" b="1">
              <a:solidFill>
                <a:srgbClr val="FFFFFF"/>
              </a:solidFill>
              <a:latin typeface="Roboto"/>
              <a:ea typeface="Roboto"/>
              <a:cs typeface="Roboto"/>
              <a:sym typeface="Roboto"/>
            </a:endParaRPr>
          </a:p>
        </p:txBody>
      </p:sp>
      <p:sp>
        <p:nvSpPr>
          <p:cNvPr id="123" name="Google Shape;123;p7"/>
          <p:cNvSpPr txBox="1"/>
          <p:nvPr/>
        </p:nvSpPr>
        <p:spPr>
          <a:xfrm>
            <a:off x="8090442" y="2696242"/>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Eligible</a:t>
            </a:r>
            <a:br>
              <a:rPr lang="en" sz="800" b="1">
                <a:solidFill>
                  <a:srgbClr val="FFFFFF"/>
                </a:solidFill>
                <a:latin typeface="Roboto"/>
                <a:ea typeface="Roboto"/>
                <a:cs typeface="Roboto"/>
                <a:sym typeface="Roboto"/>
              </a:rPr>
            </a:br>
            <a:r>
              <a:rPr lang="en" sz="800" b="1">
                <a:solidFill>
                  <a:srgbClr val="FFFFFF"/>
                </a:solidFill>
                <a:latin typeface="Roboto"/>
                <a:ea typeface="Roboto"/>
                <a:cs typeface="Roboto"/>
                <a:sym typeface="Roboto"/>
              </a:rPr>
              <a:t>Project &amp; Expenses</a:t>
            </a:r>
            <a:endParaRPr sz="800" b="1">
              <a:solidFill>
                <a:srgbClr val="FFFFFF"/>
              </a:solidFill>
              <a:latin typeface="Roboto"/>
              <a:ea typeface="Roboto"/>
              <a:cs typeface="Roboto"/>
              <a:sym typeface="Roboto"/>
            </a:endParaRPr>
          </a:p>
        </p:txBody>
      </p:sp>
      <p:sp>
        <p:nvSpPr>
          <p:cNvPr id="124" name="Google Shape;124;p7"/>
          <p:cNvSpPr txBox="1"/>
          <p:nvPr/>
        </p:nvSpPr>
        <p:spPr>
          <a:xfrm>
            <a:off x="8090442" y="3368542"/>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Ineligible Expenses</a:t>
            </a:r>
            <a:endParaRPr sz="800" b="1">
              <a:solidFill>
                <a:srgbClr val="FFFFFF"/>
              </a:solidFill>
              <a:latin typeface="Roboto"/>
              <a:ea typeface="Roboto"/>
              <a:cs typeface="Roboto"/>
              <a:sym typeface="Roboto"/>
            </a:endParaRPr>
          </a:p>
        </p:txBody>
      </p:sp>
      <p:sp>
        <p:nvSpPr>
          <p:cNvPr id="125" name="Google Shape;125;p7"/>
          <p:cNvSpPr txBox="1"/>
          <p:nvPr/>
        </p:nvSpPr>
        <p:spPr>
          <a:xfrm>
            <a:off x="8090442" y="4040842"/>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Timeline &amp; How to Apply</a:t>
            </a:r>
            <a:endParaRPr sz="800" b="1">
              <a:solidFill>
                <a:srgbClr val="FFFFFF"/>
              </a:solidFill>
              <a:latin typeface="Roboto"/>
              <a:ea typeface="Roboto"/>
              <a:cs typeface="Roboto"/>
              <a:sym typeface="Roboto"/>
            </a:endParaRPr>
          </a:p>
        </p:txBody>
      </p:sp>
      <p:sp>
        <p:nvSpPr>
          <p:cNvPr id="126" name="Google Shape;126;p7"/>
          <p:cNvSpPr txBox="1"/>
          <p:nvPr/>
        </p:nvSpPr>
        <p:spPr>
          <a:xfrm>
            <a:off x="8090442" y="4650442"/>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373739"/>
                </a:solidFill>
                <a:latin typeface="Roboto"/>
                <a:ea typeface="Roboto"/>
                <a:cs typeface="Roboto"/>
                <a:sym typeface="Roboto"/>
              </a:rPr>
              <a:t>Appendix &amp; Glossary of Terms</a:t>
            </a:r>
            <a:endParaRPr sz="800" b="1">
              <a:solidFill>
                <a:srgbClr val="373739"/>
              </a:solidFill>
              <a:latin typeface="Roboto"/>
              <a:ea typeface="Roboto"/>
              <a:cs typeface="Roboto"/>
              <a:sym typeface="Roboto"/>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Ineligible Expenses">
  <p:cSld name="TITLE_AND_BODY_1_1_1_1_1">
    <p:spTree>
      <p:nvGrpSpPr>
        <p:cNvPr id="1" name="Shape 127"/>
        <p:cNvGrpSpPr/>
        <p:nvPr/>
      </p:nvGrpSpPr>
      <p:grpSpPr>
        <a:xfrm>
          <a:off x="0" y="0"/>
          <a:ext cx="0" cy="0"/>
          <a:chOff x="0" y="0"/>
          <a:chExt cx="0" cy="0"/>
        </a:xfrm>
      </p:grpSpPr>
      <p:sp>
        <p:nvSpPr>
          <p:cNvPr id="128" name="Google Shape;128;p8"/>
          <p:cNvSpPr/>
          <p:nvPr/>
        </p:nvSpPr>
        <p:spPr>
          <a:xfrm>
            <a:off x="8123201" y="-29"/>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8"/>
          <p:cNvSpPr/>
          <p:nvPr/>
        </p:nvSpPr>
        <p:spPr>
          <a:xfrm>
            <a:off x="8123201" y="639112"/>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8"/>
          <p:cNvSpPr/>
          <p:nvPr/>
        </p:nvSpPr>
        <p:spPr>
          <a:xfrm>
            <a:off x="8123201" y="1304533"/>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8"/>
          <p:cNvSpPr/>
          <p:nvPr/>
        </p:nvSpPr>
        <p:spPr>
          <a:xfrm>
            <a:off x="8123201" y="1969955"/>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8"/>
          <p:cNvSpPr/>
          <p:nvPr/>
        </p:nvSpPr>
        <p:spPr>
          <a:xfrm>
            <a:off x="8123201" y="2609095"/>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8"/>
          <p:cNvSpPr/>
          <p:nvPr/>
        </p:nvSpPr>
        <p:spPr>
          <a:xfrm>
            <a:off x="8123201" y="3274517"/>
            <a:ext cx="1020900" cy="665100"/>
          </a:xfrm>
          <a:prstGeom prst="rect">
            <a:avLst/>
          </a:prstGeom>
          <a:solidFill>
            <a:srgbClr val="EE5454"/>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8"/>
          <p:cNvSpPr/>
          <p:nvPr/>
        </p:nvSpPr>
        <p:spPr>
          <a:xfrm>
            <a:off x="8123201" y="3941000"/>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8"/>
          <p:cNvSpPr/>
          <p:nvPr/>
        </p:nvSpPr>
        <p:spPr>
          <a:xfrm>
            <a:off x="8123201" y="4550600"/>
            <a:ext cx="1020900" cy="665100"/>
          </a:xfrm>
          <a:prstGeom prst="rect">
            <a:avLst/>
          </a:prstGeom>
          <a:solidFill>
            <a:srgbClr val="FDE373"/>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8"/>
          <p:cNvSpPr txBox="1">
            <a:spLocks noGrp="1"/>
          </p:cNvSpPr>
          <p:nvPr>
            <p:ph type="title"/>
          </p:nvPr>
        </p:nvSpPr>
        <p:spPr>
          <a:xfrm>
            <a:off x="311700" y="160336"/>
            <a:ext cx="7629300" cy="636300"/>
          </a:xfrm>
          <a:prstGeom prst="rect">
            <a:avLst/>
          </a:prstGeom>
        </p:spPr>
        <p:txBody>
          <a:bodyPr spcFirstLastPara="1" wrap="square" lIns="91425" tIns="91425" rIns="91425" bIns="91425" anchor="ctr" anchorCtr="0">
            <a:noAutofit/>
          </a:bodyPr>
          <a:lstStyle>
            <a:lvl1pPr lvl="0" rtl="0">
              <a:spcBef>
                <a:spcPts val="0"/>
              </a:spcBef>
              <a:spcAft>
                <a:spcPts val="0"/>
              </a:spcAft>
              <a:buSzPts val="2200"/>
              <a:buFont typeface="Roboto Medium"/>
              <a:buNone/>
              <a:defRPr sz="2200">
                <a:latin typeface="Roboto Medium"/>
                <a:ea typeface="Roboto Medium"/>
                <a:cs typeface="Roboto Medium"/>
                <a:sym typeface="Roboto Medium"/>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endParaRPr/>
          </a:p>
        </p:txBody>
      </p:sp>
      <p:sp>
        <p:nvSpPr>
          <p:cNvPr id="137" name="Google Shape;137;p8"/>
          <p:cNvSpPr txBox="1">
            <a:spLocks noGrp="1"/>
          </p:cNvSpPr>
          <p:nvPr>
            <p:ph type="body" idx="1"/>
          </p:nvPr>
        </p:nvSpPr>
        <p:spPr>
          <a:xfrm>
            <a:off x="311700" y="823325"/>
            <a:ext cx="7629300" cy="42426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Clr>
                <a:srgbClr val="666666"/>
              </a:buClr>
              <a:buSzPts val="1200"/>
              <a:buFont typeface="Roboto"/>
              <a:buChar char="●"/>
              <a:defRPr sz="1200">
                <a:solidFill>
                  <a:srgbClr val="666666"/>
                </a:solidFill>
                <a:latin typeface="Roboto"/>
                <a:ea typeface="Roboto"/>
                <a:cs typeface="Roboto"/>
                <a:sym typeface="Roboto"/>
              </a:defRPr>
            </a:lvl1pPr>
            <a:lvl2pPr marL="914400" lvl="1"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2pPr>
            <a:lvl3pPr marL="1371600" lvl="2"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3pPr>
            <a:lvl4pPr marL="1828800" lvl="3"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4pPr>
            <a:lvl5pPr marL="2286000" lvl="4"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5pPr>
            <a:lvl6pPr marL="2743200" lvl="5"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6pPr>
            <a:lvl7pPr marL="3200400" lvl="6"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7pPr>
            <a:lvl8pPr marL="3657600" lvl="7"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8pPr>
            <a:lvl9pPr marL="4114800" lvl="8" indent="-304800" rtl="0">
              <a:spcBef>
                <a:spcPts val="1600"/>
              </a:spcBef>
              <a:spcAft>
                <a:spcPts val="1600"/>
              </a:spcAft>
              <a:buClr>
                <a:srgbClr val="666666"/>
              </a:buClr>
              <a:buSzPts val="1200"/>
              <a:buFont typeface="Roboto"/>
              <a:buChar char="■"/>
              <a:defRPr sz="1200">
                <a:solidFill>
                  <a:srgbClr val="666666"/>
                </a:solidFill>
                <a:latin typeface="Roboto"/>
                <a:ea typeface="Roboto"/>
                <a:cs typeface="Roboto"/>
                <a:sym typeface="Roboto"/>
              </a:defRPr>
            </a:lvl9pPr>
          </a:lstStyle>
          <a:p>
            <a:endParaRPr/>
          </a:p>
        </p:txBody>
      </p:sp>
      <p:sp>
        <p:nvSpPr>
          <p:cNvPr id="138" name="Google Shape;138;p8"/>
          <p:cNvSpPr/>
          <p:nvPr/>
        </p:nvSpPr>
        <p:spPr>
          <a:xfrm>
            <a:off x="-76925" y="5232800"/>
            <a:ext cx="9308700" cy="511800"/>
          </a:xfrm>
          <a:prstGeom prst="rect">
            <a:avLst/>
          </a:prstGeom>
          <a:solidFill>
            <a:srgbClr val="000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39" name="Google Shape;139;p8"/>
          <p:cNvPicPr preferRelativeResize="0"/>
          <p:nvPr/>
        </p:nvPicPr>
        <p:blipFill rotWithShape="1">
          <a:blip r:embed="rId2">
            <a:alphaModFix/>
          </a:blip>
          <a:srcRect t="23622" b="28470"/>
          <a:stretch/>
        </p:blipFill>
        <p:spPr>
          <a:xfrm>
            <a:off x="206225" y="5351523"/>
            <a:ext cx="1441350" cy="274350"/>
          </a:xfrm>
          <a:prstGeom prst="rect">
            <a:avLst/>
          </a:prstGeom>
          <a:noFill/>
          <a:ln>
            <a:noFill/>
          </a:ln>
        </p:spPr>
      </p:pic>
      <p:sp>
        <p:nvSpPr>
          <p:cNvPr id="140" name="Google Shape;140;p8"/>
          <p:cNvSpPr txBox="1"/>
          <p:nvPr/>
        </p:nvSpPr>
        <p:spPr>
          <a:xfrm>
            <a:off x="1703175" y="5351447"/>
            <a:ext cx="4566600" cy="274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800">
                <a:solidFill>
                  <a:srgbClr val="FFFFFF"/>
                </a:solidFill>
                <a:latin typeface="Open Sans ExtraBold"/>
                <a:ea typeface="Open Sans ExtraBold"/>
                <a:cs typeface="Open Sans ExtraBold"/>
                <a:sym typeface="Open Sans ExtraBold"/>
              </a:rPr>
              <a:t>Emergency Community Support Fund | </a:t>
            </a:r>
            <a:r>
              <a:rPr lang="en" sz="800">
                <a:solidFill>
                  <a:srgbClr val="FFE374"/>
                </a:solidFill>
                <a:latin typeface="Open Sans ExtraBold"/>
                <a:ea typeface="Open Sans ExtraBold"/>
                <a:cs typeface="Open Sans ExtraBold"/>
                <a:sym typeface="Open Sans ExtraBold"/>
              </a:rPr>
              <a:t>Application Guide</a:t>
            </a:r>
            <a:endParaRPr sz="800">
              <a:solidFill>
                <a:srgbClr val="FFE374"/>
              </a:solidFill>
              <a:latin typeface="Open Sans ExtraBold"/>
              <a:ea typeface="Open Sans ExtraBold"/>
              <a:cs typeface="Open Sans ExtraBold"/>
              <a:sym typeface="Open Sans ExtraBold"/>
            </a:endParaRPr>
          </a:p>
        </p:txBody>
      </p:sp>
      <p:sp>
        <p:nvSpPr>
          <p:cNvPr id="141" name="Google Shape;141;p8"/>
          <p:cNvSpPr txBox="1">
            <a:spLocks noGrp="1"/>
          </p:cNvSpPr>
          <p:nvPr>
            <p:ph type="sldNum" idx="12"/>
          </p:nvPr>
        </p:nvSpPr>
        <p:spPr>
          <a:xfrm>
            <a:off x="8472458" y="5246482"/>
            <a:ext cx="548700" cy="437400"/>
          </a:xfrm>
          <a:prstGeom prst="rect">
            <a:avLst/>
          </a:prstGeom>
        </p:spPr>
        <p:txBody>
          <a:bodyPr spcFirstLastPara="1" wrap="square" lIns="91425" tIns="91425" rIns="91425" bIns="91425" anchor="ctr" anchorCtr="0">
            <a:noAutofit/>
          </a:bodyPr>
          <a:lstStyle>
            <a:lvl1pPr lvl="0" rtl="0">
              <a:buNone/>
              <a:defRPr>
                <a:solidFill>
                  <a:srgbClr val="FFFFFF"/>
                </a:solidFill>
              </a:defRPr>
            </a:lvl1pPr>
            <a:lvl2pPr lvl="1" rtl="0">
              <a:buNone/>
              <a:defRPr>
                <a:solidFill>
                  <a:srgbClr val="FFFFFF"/>
                </a:solidFill>
              </a:defRPr>
            </a:lvl2pPr>
            <a:lvl3pPr lvl="2" rtl="0">
              <a:buNone/>
              <a:defRPr>
                <a:solidFill>
                  <a:srgbClr val="FFFFFF"/>
                </a:solidFill>
              </a:defRPr>
            </a:lvl3pPr>
            <a:lvl4pPr lvl="3" rtl="0">
              <a:buNone/>
              <a:defRPr>
                <a:solidFill>
                  <a:srgbClr val="FFFFFF"/>
                </a:solidFill>
              </a:defRPr>
            </a:lvl4pPr>
            <a:lvl5pPr lvl="4" rtl="0">
              <a:buNone/>
              <a:defRPr>
                <a:solidFill>
                  <a:srgbClr val="FFFFFF"/>
                </a:solidFill>
              </a:defRPr>
            </a:lvl5pPr>
            <a:lvl6pPr lvl="5" rtl="0">
              <a:buNone/>
              <a:defRPr>
                <a:solidFill>
                  <a:srgbClr val="FFFFFF"/>
                </a:solidFill>
              </a:defRPr>
            </a:lvl6pPr>
            <a:lvl7pPr lvl="6" rtl="0">
              <a:buNone/>
              <a:defRPr>
                <a:solidFill>
                  <a:srgbClr val="FFFFFF"/>
                </a:solidFill>
              </a:defRPr>
            </a:lvl7pPr>
            <a:lvl8pPr lvl="7" rtl="0">
              <a:buNone/>
              <a:defRPr>
                <a:solidFill>
                  <a:srgbClr val="FFFFFF"/>
                </a:solidFill>
              </a:defRPr>
            </a:lvl8pPr>
            <a:lvl9pPr lvl="8" rtl="0">
              <a:buNone/>
              <a:defRPr>
                <a:solidFill>
                  <a:srgbClr val="FFFFFF"/>
                </a:solidFill>
              </a:defRPr>
            </a:lvl9pPr>
          </a:lstStyle>
          <a:p>
            <a:pPr marL="0" lvl="0" indent="0" algn="r" rtl="0">
              <a:spcBef>
                <a:spcPts val="0"/>
              </a:spcBef>
              <a:spcAft>
                <a:spcPts val="0"/>
              </a:spcAft>
              <a:buNone/>
            </a:pPr>
            <a:fld id="{00000000-1234-1234-1234-123412341234}" type="slidenum">
              <a:rPr lang="en"/>
              <a:t>‹#›</a:t>
            </a:fld>
            <a:endParaRPr/>
          </a:p>
        </p:txBody>
      </p:sp>
      <p:sp>
        <p:nvSpPr>
          <p:cNvPr id="142" name="Google Shape;142;p8"/>
          <p:cNvSpPr txBox="1"/>
          <p:nvPr/>
        </p:nvSpPr>
        <p:spPr>
          <a:xfrm>
            <a:off x="8079225" y="58734"/>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About the fund</a:t>
            </a:r>
            <a:endParaRPr sz="800" b="1">
              <a:solidFill>
                <a:srgbClr val="FFFFFF"/>
              </a:solidFill>
              <a:latin typeface="Roboto"/>
              <a:ea typeface="Roboto"/>
              <a:cs typeface="Roboto"/>
              <a:sym typeface="Roboto"/>
            </a:endParaRPr>
          </a:p>
        </p:txBody>
      </p:sp>
      <p:sp>
        <p:nvSpPr>
          <p:cNvPr id="143" name="Google Shape;143;p8"/>
          <p:cNvSpPr txBox="1"/>
          <p:nvPr/>
        </p:nvSpPr>
        <p:spPr>
          <a:xfrm>
            <a:off x="8089005" y="712514"/>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Which partner should I apply to?</a:t>
            </a:r>
            <a:endParaRPr sz="800" b="1">
              <a:solidFill>
                <a:srgbClr val="FFFFFF"/>
              </a:solidFill>
              <a:latin typeface="Roboto"/>
              <a:ea typeface="Roboto"/>
              <a:cs typeface="Roboto"/>
              <a:sym typeface="Roboto"/>
            </a:endParaRPr>
          </a:p>
        </p:txBody>
      </p:sp>
      <p:sp>
        <p:nvSpPr>
          <p:cNvPr id="144" name="Google Shape;144;p8"/>
          <p:cNvSpPr txBox="1"/>
          <p:nvPr/>
        </p:nvSpPr>
        <p:spPr>
          <a:xfrm>
            <a:off x="8089005" y="1377895"/>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About Community Foundations</a:t>
            </a:r>
            <a:endParaRPr sz="800" b="1">
              <a:solidFill>
                <a:srgbClr val="FFFFFF"/>
              </a:solidFill>
              <a:latin typeface="Roboto"/>
              <a:ea typeface="Roboto"/>
              <a:cs typeface="Roboto"/>
              <a:sym typeface="Roboto"/>
            </a:endParaRPr>
          </a:p>
        </p:txBody>
      </p:sp>
      <p:sp>
        <p:nvSpPr>
          <p:cNvPr id="145" name="Google Shape;145;p8"/>
          <p:cNvSpPr txBox="1"/>
          <p:nvPr/>
        </p:nvSpPr>
        <p:spPr>
          <a:xfrm>
            <a:off x="8089005" y="2032714"/>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Eligible</a:t>
            </a:r>
            <a:br>
              <a:rPr lang="en" sz="800" b="1">
                <a:solidFill>
                  <a:srgbClr val="FFFFFF"/>
                </a:solidFill>
                <a:latin typeface="Roboto"/>
                <a:ea typeface="Roboto"/>
                <a:cs typeface="Roboto"/>
                <a:sym typeface="Roboto"/>
              </a:rPr>
            </a:br>
            <a:r>
              <a:rPr lang="en" sz="800" b="1">
                <a:solidFill>
                  <a:srgbClr val="FFFFFF"/>
                </a:solidFill>
                <a:latin typeface="Roboto"/>
                <a:ea typeface="Roboto"/>
                <a:cs typeface="Roboto"/>
                <a:sym typeface="Roboto"/>
              </a:rPr>
              <a:t>Organizations</a:t>
            </a:r>
            <a:endParaRPr sz="800" b="1">
              <a:solidFill>
                <a:srgbClr val="FFFFFF"/>
              </a:solidFill>
              <a:latin typeface="Roboto"/>
              <a:ea typeface="Roboto"/>
              <a:cs typeface="Roboto"/>
              <a:sym typeface="Roboto"/>
            </a:endParaRPr>
          </a:p>
        </p:txBody>
      </p:sp>
      <p:sp>
        <p:nvSpPr>
          <p:cNvPr id="146" name="Google Shape;146;p8"/>
          <p:cNvSpPr txBox="1"/>
          <p:nvPr/>
        </p:nvSpPr>
        <p:spPr>
          <a:xfrm>
            <a:off x="8089005" y="2678792"/>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Eligible</a:t>
            </a:r>
            <a:br>
              <a:rPr lang="en" sz="800" b="1">
                <a:solidFill>
                  <a:srgbClr val="FFFFFF"/>
                </a:solidFill>
                <a:latin typeface="Roboto"/>
                <a:ea typeface="Roboto"/>
                <a:cs typeface="Roboto"/>
                <a:sym typeface="Roboto"/>
              </a:rPr>
            </a:br>
            <a:r>
              <a:rPr lang="en" sz="800" b="1">
                <a:solidFill>
                  <a:srgbClr val="FFFFFF"/>
                </a:solidFill>
                <a:latin typeface="Roboto"/>
                <a:ea typeface="Roboto"/>
                <a:cs typeface="Roboto"/>
                <a:sym typeface="Roboto"/>
              </a:rPr>
              <a:t>Project &amp; Expenses</a:t>
            </a:r>
            <a:endParaRPr sz="800" b="1">
              <a:solidFill>
                <a:srgbClr val="FFFFFF"/>
              </a:solidFill>
              <a:latin typeface="Roboto"/>
              <a:ea typeface="Roboto"/>
              <a:cs typeface="Roboto"/>
              <a:sym typeface="Roboto"/>
            </a:endParaRPr>
          </a:p>
        </p:txBody>
      </p:sp>
      <p:sp>
        <p:nvSpPr>
          <p:cNvPr id="147" name="Google Shape;147;p8"/>
          <p:cNvSpPr txBox="1"/>
          <p:nvPr/>
        </p:nvSpPr>
        <p:spPr>
          <a:xfrm>
            <a:off x="8089005" y="3351092"/>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Ineligible Expenses</a:t>
            </a:r>
            <a:endParaRPr sz="800" b="1">
              <a:solidFill>
                <a:srgbClr val="FFFFFF"/>
              </a:solidFill>
              <a:latin typeface="Roboto"/>
              <a:ea typeface="Roboto"/>
              <a:cs typeface="Roboto"/>
              <a:sym typeface="Roboto"/>
            </a:endParaRPr>
          </a:p>
        </p:txBody>
      </p:sp>
      <p:sp>
        <p:nvSpPr>
          <p:cNvPr id="148" name="Google Shape;148;p8"/>
          <p:cNvSpPr txBox="1"/>
          <p:nvPr/>
        </p:nvSpPr>
        <p:spPr>
          <a:xfrm>
            <a:off x="8089005" y="4023392"/>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Timeline &amp; How to Apply</a:t>
            </a:r>
            <a:endParaRPr sz="800" b="1">
              <a:solidFill>
                <a:srgbClr val="FFFFFF"/>
              </a:solidFill>
              <a:latin typeface="Roboto"/>
              <a:ea typeface="Roboto"/>
              <a:cs typeface="Roboto"/>
              <a:sym typeface="Roboto"/>
            </a:endParaRPr>
          </a:p>
        </p:txBody>
      </p:sp>
      <p:sp>
        <p:nvSpPr>
          <p:cNvPr id="149" name="Google Shape;149;p8"/>
          <p:cNvSpPr txBox="1"/>
          <p:nvPr/>
        </p:nvSpPr>
        <p:spPr>
          <a:xfrm>
            <a:off x="8089005" y="4632992"/>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373739"/>
                </a:solidFill>
                <a:latin typeface="Roboto"/>
                <a:ea typeface="Roboto"/>
                <a:cs typeface="Roboto"/>
                <a:sym typeface="Roboto"/>
              </a:rPr>
              <a:t>Appendix &amp; Glossary of Terms</a:t>
            </a:r>
            <a:endParaRPr sz="800" b="1">
              <a:solidFill>
                <a:srgbClr val="373739"/>
              </a:solidFill>
              <a:latin typeface="Roboto"/>
              <a:ea typeface="Roboto"/>
              <a:cs typeface="Roboto"/>
              <a:sym typeface="Roboto"/>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meline">
  <p:cSld name="TITLE_AND_BODY_1_1_1_1_1_1">
    <p:spTree>
      <p:nvGrpSpPr>
        <p:cNvPr id="1" name="Shape 150"/>
        <p:cNvGrpSpPr/>
        <p:nvPr/>
      </p:nvGrpSpPr>
      <p:grpSpPr>
        <a:xfrm>
          <a:off x="0" y="0"/>
          <a:ext cx="0" cy="0"/>
          <a:chOff x="0" y="0"/>
          <a:chExt cx="0" cy="0"/>
        </a:xfrm>
      </p:grpSpPr>
      <p:sp>
        <p:nvSpPr>
          <p:cNvPr id="151" name="Google Shape;151;p9"/>
          <p:cNvSpPr/>
          <p:nvPr/>
        </p:nvSpPr>
        <p:spPr>
          <a:xfrm>
            <a:off x="8123201" y="-29"/>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9"/>
          <p:cNvSpPr/>
          <p:nvPr/>
        </p:nvSpPr>
        <p:spPr>
          <a:xfrm>
            <a:off x="8123201" y="639112"/>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9"/>
          <p:cNvSpPr/>
          <p:nvPr/>
        </p:nvSpPr>
        <p:spPr>
          <a:xfrm>
            <a:off x="8123201" y="1304533"/>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9"/>
          <p:cNvSpPr/>
          <p:nvPr/>
        </p:nvSpPr>
        <p:spPr>
          <a:xfrm>
            <a:off x="8123201" y="1969955"/>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9"/>
          <p:cNvSpPr/>
          <p:nvPr/>
        </p:nvSpPr>
        <p:spPr>
          <a:xfrm>
            <a:off x="8123201" y="2609095"/>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9"/>
          <p:cNvSpPr/>
          <p:nvPr/>
        </p:nvSpPr>
        <p:spPr>
          <a:xfrm>
            <a:off x="8123201" y="3274517"/>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9"/>
          <p:cNvSpPr/>
          <p:nvPr/>
        </p:nvSpPr>
        <p:spPr>
          <a:xfrm>
            <a:off x="8123201" y="3941000"/>
            <a:ext cx="1020900" cy="665100"/>
          </a:xfrm>
          <a:prstGeom prst="rect">
            <a:avLst/>
          </a:prstGeom>
          <a:solidFill>
            <a:srgbClr val="EE5454"/>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9"/>
          <p:cNvSpPr/>
          <p:nvPr/>
        </p:nvSpPr>
        <p:spPr>
          <a:xfrm>
            <a:off x="8123201" y="4550600"/>
            <a:ext cx="1020900" cy="665100"/>
          </a:xfrm>
          <a:prstGeom prst="rect">
            <a:avLst/>
          </a:prstGeom>
          <a:solidFill>
            <a:srgbClr val="FDE373"/>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9"/>
          <p:cNvSpPr txBox="1">
            <a:spLocks noGrp="1"/>
          </p:cNvSpPr>
          <p:nvPr>
            <p:ph type="title"/>
          </p:nvPr>
        </p:nvSpPr>
        <p:spPr>
          <a:xfrm>
            <a:off x="311700" y="160336"/>
            <a:ext cx="7629300" cy="636300"/>
          </a:xfrm>
          <a:prstGeom prst="rect">
            <a:avLst/>
          </a:prstGeom>
        </p:spPr>
        <p:txBody>
          <a:bodyPr spcFirstLastPara="1" wrap="square" lIns="91425" tIns="91425" rIns="91425" bIns="91425" anchor="ctr" anchorCtr="0">
            <a:noAutofit/>
          </a:bodyPr>
          <a:lstStyle>
            <a:lvl1pPr lvl="0" rtl="0">
              <a:spcBef>
                <a:spcPts val="0"/>
              </a:spcBef>
              <a:spcAft>
                <a:spcPts val="0"/>
              </a:spcAft>
              <a:buSzPts val="2200"/>
              <a:buFont typeface="Roboto Medium"/>
              <a:buNone/>
              <a:defRPr sz="2200">
                <a:latin typeface="Roboto Medium"/>
                <a:ea typeface="Roboto Medium"/>
                <a:cs typeface="Roboto Medium"/>
                <a:sym typeface="Roboto Medium"/>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endParaRPr/>
          </a:p>
        </p:txBody>
      </p:sp>
      <p:sp>
        <p:nvSpPr>
          <p:cNvPr id="160" name="Google Shape;160;p9"/>
          <p:cNvSpPr txBox="1">
            <a:spLocks noGrp="1"/>
          </p:cNvSpPr>
          <p:nvPr>
            <p:ph type="body" idx="1"/>
          </p:nvPr>
        </p:nvSpPr>
        <p:spPr>
          <a:xfrm>
            <a:off x="311700" y="823325"/>
            <a:ext cx="7629300" cy="42426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Clr>
                <a:srgbClr val="666666"/>
              </a:buClr>
              <a:buSzPts val="1200"/>
              <a:buFont typeface="Roboto"/>
              <a:buChar char="●"/>
              <a:defRPr sz="1200">
                <a:solidFill>
                  <a:srgbClr val="666666"/>
                </a:solidFill>
                <a:latin typeface="Roboto"/>
                <a:ea typeface="Roboto"/>
                <a:cs typeface="Roboto"/>
                <a:sym typeface="Roboto"/>
              </a:defRPr>
            </a:lvl1pPr>
            <a:lvl2pPr marL="914400" lvl="1"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2pPr>
            <a:lvl3pPr marL="1371600" lvl="2"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3pPr>
            <a:lvl4pPr marL="1828800" lvl="3"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4pPr>
            <a:lvl5pPr marL="2286000" lvl="4"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5pPr>
            <a:lvl6pPr marL="2743200" lvl="5"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6pPr>
            <a:lvl7pPr marL="3200400" lvl="6"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7pPr>
            <a:lvl8pPr marL="3657600" lvl="7"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8pPr>
            <a:lvl9pPr marL="4114800" lvl="8" indent="-304800" rtl="0">
              <a:spcBef>
                <a:spcPts val="1600"/>
              </a:spcBef>
              <a:spcAft>
                <a:spcPts val="1600"/>
              </a:spcAft>
              <a:buClr>
                <a:srgbClr val="666666"/>
              </a:buClr>
              <a:buSzPts val="1200"/>
              <a:buFont typeface="Roboto"/>
              <a:buChar char="■"/>
              <a:defRPr sz="1200">
                <a:solidFill>
                  <a:srgbClr val="666666"/>
                </a:solidFill>
                <a:latin typeface="Roboto"/>
                <a:ea typeface="Roboto"/>
                <a:cs typeface="Roboto"/>
                <a:sym typeface="Roboto"/>
              </a:defRPr>
            </a:lvl9pPr>
          </a:lstStyle>
          <a:p>
            <a:endParaRPr/>
          </a:p>
        </p:txBody>
      </p:sp>
      <p:sp>
        <p:nvSpPr>
          <p:cNvPr id="161" name="Google Shape;161;p9"/>
          <p:cNvSpPr/>
          <p:nvPr/>
        </p:nvSpPr>
        <p:spPr>
          <a:xfrm>
            <a:off x="-76925" y="5232800"/>
            <a:ext cx="9308700" cy="511800"/>
          </a:xfrm>
          <a:prstGeom prst="rect">
            <a:avLst/>
          </a:prstGeom>
          <a:solidFill>
            <a:srgbClr val="000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62" name="Google Shape;162;p9"/>
          <p:cNvPicPr preferRelativeResize="0"/>
          <p:nvPr/>
        </p:nvPicPr>
        <p:blipFill rotWithShape="1">
          <a:blip r:embed="rId2">
            <a:alphaModFix/>
          </a:blip>
          <a:srcRect t="23622" b="28470"/>
          <a:stretch/>
        </p:blipFill>
        <p:spPr>
          <a:xfrm>
            <a:off x="206225" y="5351523"/>
            <a:ext cx="1441350" cy="274350"/>
          </a:xfrm>
          <a:prstGeom prst="rect">
            <a:avLst/>
          </a:prstGeom>
          <a:noFill/>
          <a:ln>
            <a:noFill/>
          </a:ln>
        </p:spPr>
      </p:pic>
      <p:sp>
        <p:nvSpPr>
          <p:cNvPr id="163" name="Google Shape;163;p9"/>
          <p:cNvSpPr txBox="1"/>
          <p:nvPr/>
        </p:nvSpPr>
        <p:spPr>
          <a:xfrm>
            <a:off x="1703175" y="5351447"/>
            <a:ext cx="4566600" cy="274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800">
                <a:solidFill>
                  <a:srgbClr val="FFFFFF"/>
                </a:solidFill>
                <a:latin typeface="Open Sans ExtraBold"/>
                <a:ea typeface="Open Sans ExtraBold"/>
                <a:cs typeface="Open Sans ExtraBold"/>
                <a:sym typeface="Open Sans ExtraBold"/>
              </a:rPr>
              <a:t>Emergency Community Support Fund | </a:t>
            </a:r>
            <a:r>
              <a:rPr lang="en" sz="800">
                <a:solidFill>
                  <a:srgbClr val="FFE374"/>
                </a:solidFill>
                <a:latin typeface="Open Sans ExtraBold"/>
                <a:ea typeface="Open Sans ExtraBold"/>
                <a:cs typeface="Open Sans ExtraBold"/>
                <a:sym typeface="Open Sans ExtraBold"/>
              </a:rPr>
              <a:t>Application Guide</a:t>
            </a:r>
            <a:endParaRPr sz="800">
              <a:solidFill>
                <a:srgbClr val="FFE374"/>
              </a:solidFill>
              <a:latin typeface="Open Sans ExtraBold"/>
              <a:ea typeface="Open Sans ExtraBold"/>
              <a:cs typeface="Open Sans ExtraBold"/>
              <a:sym typeface="Open Sans ExtraBold"/>
            </a:endParaRPr>
          </a:p>
        </p:txBody>
      </p:sp>
      <p:sp>
        <p:nvSpPr>
          <p:cNvPr id="164" name="Google Shape;164;p9"/>
          <p:cNvSpPr txBox="1">
            <a:spLocks noGrp="1"/>
          </p:cNvSpPr>
          <p:nvPr>
            <p:ph type="sldNum" idx="12"/>
          </p:nvPr>
        </p:nvSpPr>
        <p:spPr>
          <a:xfrm>
            <a:off x="8472458" y="5246482"/>
            <a:ext cx="548700" cy="437400"/>
          </a:xfrm>
          <a:prstGeom prst="rect">
            <a:avLst/>
          </a:prstGeom>
        </p:spPr>
        <p:txBody>
          <a:bodyPr spcFirstLastPara="1" wrap="square" lIns="91425" tIns="91425" rIns="91425" bIns="91425" anchor="ctr" anchorCtr="0">
            <a:noAutofit/>
          </a:bodyPr>
          <a:lstStyle>
            <a:lvl1pPr lvl="0" rtl="0">
              <a:buNone/>
              <a:defRPr>
                <a:solidFill>
                  <a:srgbClr val="FFFFFF"/>
                </a:solidFill>
              </a:defRPr>
            </a:lvl1pPr>
            <a:lvl2pPr lvl="1" rtl="0">
              <a:buNone/>
              <a:defRPr>
                <a:solidFill>
                  <a:srgbClr val="FFFFFF"/>
                </a:solidFill>
              </a:defRPr>
            </a:lvl2pPr>
            <a:lvl3pPr lvl="2" rtl="0">
              <a:buNone/>
              <a:defRPr>
                <a:solidFill>
                  <a:srgbClr val="FFFFFF"/>
                </a:solidFill>
              </a:defRPr>
            </a:lvl3pPr>
            <a:lvl4pPr lvl="3" rtl="0">
              <a:buNone/>
              <a:defRPr>
                <a:solidFill>
                  <a:srgbClr val="FFFFFF"/>
                </a:solidFill>
              </a:defRPr>
            </a:lvl4pPr>
            <a:lvl5pPr lvl="4" rtl="0">
              <a:buNone/>
              <a:defRPr>
                <a:solidFill>
                  <a:srgbClr val="FFFFFF"/>
                </a:solidFill>
              </a:defRPr>
            </a:lvl5pPr>
            <a:lvl6pPr lvl="5" rtl="0">
              <a:buNone/>
              <a:defRPr>
                <a:solidFill>
                  <a:srgbClr val="FFFFFF"/>
                </a:solidFill>
              </a:defRPr>
            </a:lvl6pPr>
            <a:lvl7pPr lvl="6" rtl="0">
              <a:buNone/>
              <a:defRPr>
                <a:solidFill>
                  <a:srgbClr val="FFFFFF"/>
                </a:solidFill>
              </a:defRPr>
            </a:lvl7pPr>
            <a:lvl8pPr lvl="7" rtl="0">
              <a:buNone/>
              <a:defRPr>
                <a:solidFill>
                  <a:srgbClr val="FFFFFF"/>
                </a:solidFill>
              </a:defRPr>
            </a:lvl8pPr>
            <a:lvl9pPr lvl="8" rtl="0">
              <a:buNone/>
              <a:defRPr>
                <a:solidFill>
                  <a:srgbClr val="FFFFFF"/>
                </a:solidFill>
              </a:defRPr>
            </a:lvl9pPr>
          </a:lstStyle>
          <a:p>
            <a:pPr marL="0" lvl="0" indent="0" algn="r" rtl="0">
              <a:spcBef>
                <a:spcPts val="0"/>
              </a:spcBef>
              <a:spcAft>
                <a:spcPts val="0"/>
              </a:spcAft>
              <a:buNone/>
            </a:pPr>
            <a:fld id="{00000000-1234-1234-1234-123412341234}" type="slidenum">
              <a:rPr lang="en"/>
              <a:t>‹#›</a:t>
            </a:fld>
            <a:endParaRPr/>
          </a:p>
        </p:txBody>
      </p:sp>
      <p:sp>
        <p:nvSpPr>
          <p:cNvPr id="165" name="Google Shape;165;p9"/>
          <p:cNvSpPr txBox="1"/>
          <p:nvPr/>
        </p:nvSpPr>
        <p:spPr>
          <a:xfrm>
            <a:off x="8079225" y="58734"/>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About the fund</a:t>
            </a:r>
            <a:endParaRPr sz="800" b="1">
              <a:solidFill>
                <a:srgbClr val="FFFFFF"/>
              </a:solidFill>
              <a:latin typeface="Roboto"/>
              <a:ea typeface="Roboto"/>
              <a:cs typeface="Roboto"/>
              <a:sym typeface="Roboto"/>
            </a:endParaRPr>
          </a:p>
        </p:txBody>
      </p:sp>
      <p:sp>
        <p:nvSpPr>
          <p:cNvPr id="166" name="Google Shape;166;p9"/>
          <p:cNvSpPr txBox="1"/>
          <p:nvPr/>
        </p:nvSpPr>
        <p:spPr>
          <a:xfrm>
            <a:off x="8089005" y="712514"/>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Which partner should I apply to?</a:t>
            </a:r>
            <a:endParaRPr sz="800" b="1">
              <a:solidFill>
                <a:srgbClr val="FFFFFF"/>
              </a:solidFill>
              <a:latin typeface="Roboto"/>
              <a:ea typeface="Roboto"/>
              <a:cs typeface="Roboto"/>
              <a:sym typeface="Roboto"/>
            </a:endParaRPr>
          </a:p>
        </p:txBody>
      </p:sp>
      <p:sp>
        <p:nvSpPr>
          <p:cNvPr id="167" name="Google Shape;167;p9"/>
          <p:cNvSpPr txBox="1"/>
          <p:nvPr/>
        </p:nvSpPr>
        <p:spPr>
          <a:xfrm>
            <a:off x="8089005" y="1377895"/>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About Community Foundations</a:t>
            </a:r>
            <a:endParaRPr sz="800" b="1">
              <a:solidFill>
                <a:srgbClr val="FFFFFF"/>
              </a:solidFill>
              <a:latin typeface="Roboto"/>
              <a:ea typeface="Roboto"/>
              <a:cs typeface="Roboto"/>
              <a:sym typeface="Roboto"/>
            </a:endParaRPr>
          </a:p>
        </p:txBody>
      </p:sp>
      <p:sp>
        <p:nvSpPr>
          <p:cNvPr id="168" name="Google Shape;168;p9"/>
          <p:cNvSpPr txBox="1"/>
          <p:nvPr/>
        </p:nvSpPr>
        <p:spPr>
          <a:xfrm>
            <a:off x="8089005" y="2032714"/>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Eligible</a:t>
            </a:r>
            <a:br>
              <a:rPr lang="en" sz="800" b="1">
                <a:solidFill>
                  <a:srgbClr val="FFFFFF"/>
                </a:solidFill>
                <a:latin typeface="Roboto"/>
                <a:ea typeface="Roboto"/>
                <a:cs typeface="Roboto"/>
                <a:sym typeface="Roboto"/>
              </a:rPr>
            </a:br>
            <a:r>
              <a:rPr lang="en" sz="800" b="1">
                <a:solidFill>
                  <a:srgbClr val="FFFFFF"/>
                </a:solidFill>
                <a:latin typeface="Roboto"/>
                <a:ea typeface="Roboto"/>
                <a:cs typeface="Roboto"/>
                <a:sym typeface="Roboto"/>
              </a:rPr>
              <a:t>Organizations</a:t>
            </a:r>
            <a:endParaRPr sz="800" b="1">
              <a:solidFill>
                <a:srgbClr val="FFFFFF"/>
              </a:solidFill>
              <a:latin typeface="Roboto"/>
              <a:ea typeface="Roboto"/>
              <a:cs typeface="Roboto"/>
              <a:sym typeface="Roboto"/>
            </a:endParaRPr>
          </a:p>
        </p:txBody>
      </p:sp>
      <p:sp>
        <p:nvSpPr>
          <p:cNvPr id="169" name="Google Shape;169;p9"/>
          <p:cNvSpPr txBox="1"/>
          <p:nvPr/>
        </p:nvSpPr>
        <p:spPr>
          <a:xfrm>
            <a:off x="8089005" y="2678792"/>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Eligible</a:t>
            </a:r>
            <a:br>
              <a:rPr lang="en" sz="800" b="1">
                <a:solidFill>
                  <a:srgbClr val="FFFFFF"/>
                </a:solidFill>
                <a:latin typeface="Roboto"/>
                <a:ea typeface="Roboto"/>
                <a:cs typeface="Roboto"/>
                <a:sym typeface="Roboto"/>
              </a:rPr>
            </a:br>
            <a:r>
              <a:rPr lang="en" sz="800" b="1">
                <a:solidFill>
                  <a:srgbClr val="FFFFFF"/>
                </a:solidFill>
                <a:latin typeface="Roboto"/>
                <a:ea typeface="Roboto"/>
                <a:cs typeface="Roboto"/>
                <a:sym typeface="Roboto"/>
              </a:rPr>
              <a:t>Project &amp; Expenses</a:t>
            </a:r>
            <a:endParaRPr sz="800" b="1">
              <a:solidFill>
                <a:srgbClr val="FFFFFF"/>
              </a:solidFill>
              <a:latin typeface="Roboto"/>
              <a:ea typeface="Roboto"/>
              <a:cs typeface="Roboto"/>
              <a:sym typeface="Roboto"/>
            </a:endParaRPr>
          </a:p>
        </p:txBody>
      </p:sp>
      <p:sp>
        <p:nvSpPr>
          <p:cNvPr id="170" name="Google Shape;170;p9"/>
          <p:cNvSpPr txBox="1"/>
          <p:nvPr/>
        </p:nvSpPr>
        <p:spPr>
          <a:xfrm>
            <a:off x="8089005" y="3351092"/>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Ineligible Expenses</a:t>
            </a:r>
            <a:endParaRPr sz="800" b="1">
              <a:solidFill>
                <a:srgbClr val="FFFFFF"/>
              </a:solidFill>
              <a:latin typeface="Roboto"/>
              <a:ea typeface="Roboto"/>
              <a:cs typeface="Roboto"/>
              <a:sym typeface="Roboto"/>
            </a:endParaRPr>
          </a:p>
        </p:txBody>
      </p:sp>
      <p:sp>
        <p:nvSpPr>
          <p:cNvPr id="171" name="Google Shape;171;p9"/>
          <p:cNvSpPr txBox="1"/>
          <p:nvPr/>
        </p:nvSpPr>
        <p:spPr>
          <a:xfrm>
            <a:off x="8089005" y="4023392"/>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Timeline &amp; How to Apply</a:t>
            </a:r>
            <a:endParaRPr sz="800" b="1">
              <a:solidFill>
                <a:srgbClr val="FFFFFF"/>
              </a:solidFill>
              <a:latin typeface="Roboto"/>
              <a:ea typeface="Roboto"/>
              <a:cs typeface="Roboto"/>
              <a:sym typeface="Roboto"/>
            </a:endParaRPr>
          </a:p>
        </p:txBody>
      </p:sp>
      <p:sp>
        <p:nvSpPr>
          <p:cNvPr id="172" name="Google Shape;172;p9"/>
          <p:cNvSpPr txBox="1"/>
          <p:nvPr/>
        </p:nvSpPr>
        <p:spPr>
          <a:xfrm>
            <a:off x="8089005" y="4632992"/>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373739"/>
                </a:solidFill>
                <a:latin typeface="Roboto"/>
                <a:ea typeface="Roboto"/>
                <a:cs typeface="Roboto"/>
                <a:sym typeface="Roboto"/>
              </a:rPr>
              <a:t>Appendix &amp; Glossary of Terms</a:t>
            </a:r>
            <a:endParaRPr sz="800" b="1">
              <a:solidFill>
                <a:srgbClr val="373739"/>
              </a:solidFill>
              <a:latin typeface="Roboto"/>
              <a:ea typeface="Roboto"/>
              <a:cs typeface="Roboto"/>
              <a:sym typeface="Roboto"/>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Appendix">
  <p:cSld name="TITLE_AND_BODY_1_1_1_1_1_1_1">
    <p:spTree>
      <p:nvGrpSpPr>
        <p:cNvPr id="1" name="Shape 173"/>
        <p:cNvGrpSpPr/>
        <p:nvPr/>
      </p:nvGrpSpPr>
      <p:grpSpPr>
        <a:xfrm>
          <a:off x="0" y="0"/>
          <a:ext cx="0" cy="0"/>
          <a:chOff x="0" y="0"/>
          <a:chExt cx="0" cy="0"/>
        </a:xfrm>
      </p:grpSpPr>
      <p:sp>
        <p:nvSpPr>
          <p:cNvPr id="174" name="Google Shape;174;p10"/>
          <p:cNvSpPr/>
          <p:nvPr/>
        </p:nvSpPr>
        <p:spPr>
          <a:xfrm>
            <a:off x="8123201" y="-29"/>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10"/>
          <p:cNvSpPr/>
          <p:nvPr/>
        </p:nvSpPr>
        <p:spPr>
          <a:xfrm>
            <a:off x="8123201" y="639112"/>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0"/>
          <p:cNvSpPr/>
          <p:nvPr/>
        </p:nvSpPr>
        <p:spPr>
          <a:xfrm>
            <a:off x="8123201" y="1304533"/>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0"/>
          <p:cNvSpPr/>
          <p:nvPr/>
        </p:nvSpPr>
        <p:spPr>
          <a:xfrm>
            <a:off x="8123201" y="1969955"/>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10"/>
          <p:cNvSpPr/>
          <p:nvPr/>
        </p:nvSpPr>
        <p:spPr>
          <a:xfrm>
            <a:off x="8123201" y="2609095"/>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10"/>
          <p:cNvSpPr/>
          <p:nvPr/>
        </p:nvSpPr>
        <p:spPr>
          <a:xfrm>
            <a:off x="8123201" y="3274517"/>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0"/>
          <p:cNvSpPr/>
          <p:nvPr/>
        </p:nvSpPr>
        <p:spPr>
          <a:xfrm>
            <a:off x="8123201" y="3941000"/>
            <a:ext cx="1020900" cy="665100"/>
          </a:xfrm>
          <a:prstGeom prst="rect">
            <a:avLst/>
          </a:prstGeom>
          <a:solidFill>
            <a:srgbClr val="F4CCCC"/>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0"/>
          <p:cNvSpPr/>
          <p:nvPr/>
        </p:nvSpPr>
        <p:spPr>
          <a:xfrm>
            <a:off x="8123201" y="4550600"/>
            <a:ext cx="1020900" cy="665100"/>
          </a:xfrm>
          <a:prstGeom prst="rect">
            <a:avLst/>
          </a:prstGeom>
          <a:solidFill>
            <a:srgbClr val="FDE373"/>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0"/>
          <p:cNvSpPr txBox="1">
            <a:spLocks noGrp="1"/>
          </p:cNvSpPr>
          <p:nvPr>
            <p:ph type="title"/>
          </p:nvPr>
        </p:nvSpPr>
        <p:spPr>
          <a:xfrm>
            <a:off x="311700" y="160336"/>
            <a:ext cx="7629300" cy="636300"/>
          </a:xfrm>
          <a:prstGeom prst="rect">
            <a:avLst/>
          </a:prstGeom>
        </p:spPr>
        <p:txBody>
          <a:bodyPr spcFirstLastPara="1" wrap="square" lIns="91425" tIns="91425" rIns="91425" bIns="91425" anchor="ctr" anchorCtr="0">
            <a:noAutofit/>
          </a:bodyPr>
          <a:lstStyle>
            <a:lvl1pPr lvl="0" rtl="0">
              <a:spcBef>
                <a:spcPts val="0"/>
              </a:spcBef>
              <a:spcAft>
                <a:spcPts val="0"/>
              </a:spcAft>
              <a:buSzPts val="2200"/>
              <a:buFont typeface="Roboto Medium"/>
              <a:buNone/>
              <a:defRPr sz="2200">
                <a:latin typeface="Roboto Medium"/>
                <a:ea typeface="Roboto Medium"/>
                <a:cs typeface="Roboto Medium"/>
                <a:sym typeface="Roboto Medium"/>
              </a:defRPr>
            </a:lvl1pPr>
            <a:lvl2pPr lvl="1" rtl="0">
              <a:spcBef>
                <a:spcPts val="0"/>
              </a:spcBef>
              <a:spcAft>
                <a:spcPts val="0"/>
              </a:spcAft>
              <a:buSzPts val="2500"/>
              <a:buNone/>
              <a:defRPr sz="2500"/>
            </a:lvl2pPr>
            <a:lvl3pPr lvl="2" rtl="0">
              <a:spcBef>
                <a:spcPts val="0"/>
              </a:spcBef>
              <a:spcAft>
                <a:spcPts val="0"/>
              </a:spcAft>
              <a:buSzPts val="2500"/>
              <a:buNone/>
              <a:defRPr sz="2500"/>
            </a:lvl3pPr>
            <a:lvl4pPr lvl="3" rtl="0">
              <a:spcBef>
                <a:spcPts val="0"/>
              </a:spcBef>
              <a:spcAft>
                <a:spcPts val="0"/>
              </a:spcAft>
              <a:buSzPts val="2500"/>
              <a:buNone/>
              <a:defRPr sz="2500"/>
            </a:lvl4pPr>
            <a:lvl5pPr lvl="4" rtl="0">
              <a:spcBef>
                <a:spcPts val="0"/>
              </a:spcBef>
              <a:spcAft>
                <a:spcPts val="0"/>
              </a:spcAft>
              <a:buSzPts val="2500"/>
              <a:buNone/>
              <a:defRPr sz="2500"/>
            </a:lvl5pPr>
            <a:lvl6pPr lvl="5" rtl="0">
              <a:spcBef>
                <a:spcPts val="0"/>
              </a:spcBef>
              <a:spcAft>
                <a:spcPts val="0"/>
              </a:spcAft>
              <a:buSzPts val="2500"/>
              <a:buNone/>
              <a:defRPr sz="2500"/>
            </a:lvl6pPr>
            <a:lvl7pPr lvl="6" rtl="0">
              <a:spcBef>
                <a:spcPts val="0"/>
              </a:spcBef>
              <a:spcAft>
                <a:spcPts val="0"/>
              </a:spcAft>
              <a:buSzPts val="2500"/>
              <a:buNone/>
              <a:defRPr sz="2500"/>
            </a:lvl7pPr>
            <a:lvl8pPr lvl="7" rtl="0">
              <a:spcBef>
                <a:spcPts val="0"/>
              </a:spcBef>
              <a:spcAft>
                <a:spcPts val="0"/>
              </a:spcAft>
              <a:buSzPts val="2500"/>
              <a:buNone/>
              <a:defRPr sz="2500"/>
            </a:lvl8pPr>
            <a:lvl9pPr lvl="8" rtl="0">
              <a:spcBef>
                <a:spcPts val="0"/>
              </a:spcBef>
              <a:spcAft>
                <a:spcPts val="0"/>
              </a:spcAft>
              <a:buSzPts val="2500"/>
              <a:buNone/>
              <a:defRPr sz="2500"/>
            </a:lvl9pPr>
          </a:lstStyle>
          <a:p>
            <a:endParaRPr/>
          </a:p>
        </p:txBody>
      </p:sp>
      <p:sp>
        <p:nvSpPr>
          <p:cNvPr id="183" name="Google Shape;183;p10"/>
          <p:cNvSpPr txBox="1">
            <a:spLocks noGrp="1"/>
          </p:cNvSpPr>
          <p:nvPr>
            <p:ph type="body" idx="1"/>
          </p:nvPr>
        </p:nvSpPr>
        <p:spPr>
          <a:xfrm>
            <a:off x="311700" y="823325"/>
            <a:ext cx="7629300" cy="42426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Clr>
                <a:srgbClr val="666666"/>
              </a:buClr>
              <a:buSzPts val="1200"/>
              <a:buFont typeface="Roboto"/>
              <a:buChar char="●"/>
              <a:defRPr sz="1200">
                <a:solidFill>
                  <a:srgbClr val="666666"/>
                </a:solidFill>
                <a:latin typeface="Roboto"/>
                <a:ea typeface="Roboto"/>
                <a:cs typeface="Roboto"/>
                <a:sym typeface="Roboto"/>
              </a:defRPr>
            </a:lvl1pPr>
            <a:lvl2pPr marL="914400" lvl="1"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2pPr>
            <a:lvl3pPr marL="1371600" lvl="2"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3pPr>
            <a:lvl4pPr marL="1828800" lvl="3"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4pPr>
            <a:lvl5pPr marL="2286000" lvl="4"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5pPr>
            <a:lvl6pPr marL="2743200" lvl="5"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6pPr>
            <a:lvl7pPr marL="3200400" lvl="6"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7pPr>
            <a:lvl8pPr marL="3657600" lvl="7" indent="-304800" rtl="0">
              <a:spcBef>
                <a:spcPts val="1600"/>
              </a:spcBef>
              <a:spcAft>
                <a:spcPts val="0"/>
              </a:spcAft>
              <a:buClr>
                <a:srgbClr val="666666"/>
              </a:buClr>
              <a:buSzPts val="1200"/>
              <a:buFont typeface="Roboto"/>
              <a:buChar char="○"/>
              <a:defRPr sz="1200">
                <a:solidFill>
                  <a:srgbClr val="666666"/>
                </a:solidFill>
                <a:latin typeface="Roboto"/>
                <a:ea typeface="Roboto"/>
                <a:cs typeface="Roboto"/>
                <a:sym typeface="Roboto"/>
              </a:defRPr>
            </a:lvl8pPr>
            <a:lvl9pPr marL="4114800" lvl="8" indent="-304800" rtl="0">
              <a:spcBef>
                <a:spcPts val="1600"/>
              </a:spcBef>
              <a:spcAft>
                <a:spcPts val="1600"/>
              </a:spcAft>
              <a:buClr>
                <a:srgbClr val="666666"/>
              </a:buClr>
              <a:buSzPts val="1200"/>
              <a:buFont typeface="Roboto"/>
              <a:buChar char="■"/>
              <a:defRPr sz="1200">
                <a:solidFill>
                  <a:srgbClr val="666666"/>
                </a:solidFill>
                <a:latin typeface="Roboto"/>
                <a:ea typeface="Roboto"/>
                <a:cs typeface="Roboto"/>
                <a:sym typeface="Roboto"/>
              </a:defRPr>
            </a:lvl9pPr>
          </a:lstStyle>
          <a:p>
            <a:endParaRPr/>
          </a:p>
        </p:txBody>
      </p:sp>
      <p:sp>
        <p:nvSpPr>
          <p:cNvPr id="184" name="Google Shape;184;p10"/>
          <p:cNvSpPr/>
          <p:nvPr/>
        </p:nvSpPr>
        <p:spPr>
          <a:xfrm>
            <a:off x="-76925" y="5232800"/>
            <a:ext cx="9308700" cy="511800"/>
          </a:xfrm>
          <a:prstGeom prst="rect">
            <a:avLst/>
          </a:prstGeom>
          <a:solidFill>
            <a:srgbClr val="0000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85" name="Google Shape;185;p10"/>
          <p:cNvPicPr preferRelativeResize="0"/>
          <p:nvPr/>
        </p:nvPicPr>
        <p:blipFill rotWithShape="1">
          <a:blip r:embed="rId2">
            <a:alphaModFix/>
          </a:blip>
          <a:srcRect t="23622" b="28470"/>
          <a:stretch/>
        </p:blipFill>
        <p:spPr>
          <a:xfrm>
            <a:off x="206225" y="5351523"/>
            <a:ext cx="1441350" cy="274350"/>
          </a:xfrm>
          <a:prstGeom prst="rect">
            <a:avLst/>
          </a:prstGeom>
          <a:noFill/>
          <a:ln>
            <a:noFill/>
          </a:ln>
        </p:spPr>
      </p:pic>
      <p:sp>
        <p:nvSpPr>
          <p:cNvPr id="186" name="Google Shape;186;p10"/>
          <p:cNvSpPr txBox="1"/>
          <p:nvPr/>
        </p:nvSpPr>
        <p:spPr>
          <a:xfrm>
            <a:off x="1703175" y="5351447"/>
            <a:ext cx="4566600" cy="274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800">
                <a:solidFill>
                  <a:srgbClr val="FFFFFF"/>
                </a:solidFill>
                <a:latin typeface="Open Sans ExtraBold"/>
                <a:ea typeface="Open Sans ExtraBold"/>
                <a:cs typeface="Open Sans ExtraBold"/>
                <a:sym typeface="Open Sans ExtraBold"/>
              </a:rPr>
              <a:t>Emergency Community Support Fund | </a:t>
            </a:r>
            <a:r>
              <a:rPr lang="en" sz="800">
                <a:solidFill>
                  <a:srgbClr val="FFE374"/>
                </a:solidFill>
                <a:latin typeface="Open Sans ExtraBold"/>
                <a:ea typeface="Open Sans ExtraBold"/>
                <a:cs typeface="Open Sans ExtraBold"/>
                <a:sym typeface="Open Sans ExtraBold"/>
              </a:rPr>
              <a:t>Application Guide</a:t>
            </a:r>
            <a:endParaRPr sz="800">
              <a:solidFill>
                <a:srgbClr val="FFE374"/>
              </a:solidFill>
              <a:latin typeface="Open Sans ExtraBold"/>
              <a:ea typeface="Open Sans ExtraBold"/>
              <a:cs typeface="Open Sans ExtraBold"/>
              <a:sym typeface="Open Sans ExtraBold"/>
            </a:endParaRPr>
          </a:p>
        </p:txBody>
      </p:sp>
      <p:sp>
        <p:nvSpPr>
          <p:cNvPr id="187" name="Google Shape;187;p10"/>
          <p:cNvSpPr txBox="1">
            <a:spLocks noGrp="1"/>
          </p:cNvSpPr>
          <p:nvPr>
            <p:ph type="sldNum" idx="12"/>
          </p:nvPr>
        </p:nvSpPr>
        <p:spPr>
          <a:xfrm>
            <a:off x="8472458" y="5246482"/>
            <a:ext cx="548700" cy="437400"/>
          </a:xfrm>
          <a:prstGeom prst="rect">
            <a:avLst/>
          </a:prstGeom>
        </p:spPr>
        <p:txBody>
          <a:bodyPr spcFirstLastPara="1" wrap="square" lIns="91425" tIns="91425" rIns="91425" bIns="91425" anchor="ctr" anchorCtr="0">
            <a:noAutofit/>
          </a:bodyPr>
          <a:lstStyle>
            <a:lvl1pPr lvl="0" rtl="0">
              <a:buNone/>
              <a:defRPr>
                <a:solidFill>
                  <a:srgbClr val="FFFFFF"/>
                </a:solidFill>
              </a:defRPr>
            </a:lvl1pPr>
            <a:lvl2pPr lvl="1" rtl="0">
              <a:buNone/>
              <a:defRPr>
                <a:solidFill>
                  <a:srgbClr val="FFFFFF"/>
                </a:solidFill>
              </a:defRPr>
            </a:lvl2pPr>
            <a:lvl3pPr lvl="2" rtl="0">
              <a:buNone/>
              <a:defRPr>
                <a:solidFill>
                  <a:srgbClr val="FFFFFF"/>
                </a:solidFill>
              </a:defRPr>
            </a:lvl3pPr>
            <a:lvl4pPr lvl="3" rtl="0">
              <a:buNone/>
              <a:defRPr>
                <a:solidFill>
                  <a:srgbClr val="FFFFFF"/>
                </a:solidFill>
              </a:defRPr>
            </a:lvl4pPr>
            <a:lvl5pPr lvl="4" rtl="0">
              <a:buNone/>
              <a:defRPr>
                <a:solidFill>
                  <a:srgbClr val="FFFFFF"/>
                </a:solidFill>
              </a:defRPr>
            </a:lvl5pPr>
            <a:lvl6pPr lvl="5" rtl="0">
              <a:buNone/>
              <a:defRPr>
                <a:solidFill>
                  <a:srgbClr val="FFFFFF"/>
                </a:solidFill>
              </a:defRPr>
            </a:lvl6pPr>
            <a:lvl7pPr lvl="6" rtl="0">
              <a:buNone/>
              <a:defRPr>
                <a:solidFill>
                  <a:srgbClr val="FFFFFF"/>
                </a:solidFill>
              </a:defRPr>
            </a:lvl7pPr>
            <a:lvl8pPr lvl="7" rtl="0">
              <a:buNone/>
              <a:defRPr>
                <a:solidFill>
                  <a:srgbClr val="FFFFFF"/>
                </a:solidFill>
              </a:defRPr>
            </a:lvl8pPr>
            <a:lvl9pPr lvl="8" rtl="0">
              <a:buNone/>
              <a:defRPr>
                <a:solidFill>
                  <a:srgbClr val="FFFFFF"/>
                </a:solidFill>
              </a:defRPr>
            </a:lvl9pPr>
          </a:lstStyle>
          <a:p>
            <a:pPr marL="0" lvl="0" indent="0" algn="r" rtl="0">
              <a:spcBef>
                <a:spcPts val="0"/>
              </a:spcBef>
              <a:spcAft>
                <a:spcPts val="0"/>
              </a:spcAft>
              <a:buNone/>
            </a:pPr>
            <a:fld id="{00000000-1234-1234-1234-123412341234}" type="slidenum">
              <a:rPr lang="en"/>
              <a:t>‹#›</a:t>
            </a:fld>
            <a:endParaRPr/>
          </a:p>
        </p:txBody>
      </p:sp>
      <p:sp>
        <p:nvSpPr>
          <p:cNvPr id="188" name="Google Shape;188;p10"/>
          <p:cNvSpPr txBox="1"/>
          <p:nvPr/>
        </p:nvSpPr>
        <p:spPr>
          <a:xfrm>
            <a:off x="8079225" y="58734"/>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About the fund</a:t>
            </a:r>
            <a:endParaRPr sz="800" b="1">
              <a:solidFill>
                <a:srgbClr val="FFFFFF"/>
              </a:solidFill>
              <a:latin typeface="Roboto"/>
              <a:ea typeface="Roboto"/>
              <a:cs typeface="Roboto"/>
              <a:sym typeface="Roboto"/>
            </a:endParaRPr>
          </a:p>
        </p:txBody>
      </p:sp>
      <p:sp>
        <p:nvSpPr>
          <p:cNvPr id="189" name="Google Shape;189;p10"/>
          <p:cNvSpPr txBox="1"/>
          <p:nvPr/>
        </p:nvSpPr>
        <p:spPr>
          <a:xfrm>
            <a:off x="8089005" y="712514"/>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Which partner should I apply to?</a:t>
            </a:r>
            <a:endParaRPr sz="800" b="1">
              <a:solidFill>
                <a:srgbClr val="FFFFFF"/>
              </a:solidFill>
              <a:latin typeface="Roboto"/>
              <a:ea typeface="Roboto"/>
              <a:cs typeface="Roboto"/>
              <a:sym typeface="Roboto"/>
            </a:endParaRPr>
          </a:p>
        </p:txBody>
      </p:sp>
      <p:sp>
        <p:nvSpPr>
          <p:cNvPr id="190" name="Google Shape;190;p10"/>
          <p:cNvSpPr txBox="1"/>
          <p:nvPr/>
        </p:nvSpPr>
        <p:spPr>
          <a:xfrm>
            <a:off x="8089005" y="1377895"/>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About Community Foundations</a:t>
            </a:r>
            <a:endParaRPr sz="800" b="1">
              <a:solidFill>
                <a:srgbClr val="FFFFFF"/>
              </a:solidFill>
              <a:latin typeface="Roboto"/>
              <a:ea typeface="Roboto"/>
              <a:cs typeface="Roboto"/>
              <a:sym typeface="Roboto"/>
            </a:endParaRPr>
          </a:p>
        </p:txBody>
      </p:sp>
      <p:sp>
        <p:nvSpPr>
          <p:cNvPr id="191" name="Google Shape;191;p10"/>
          <p:cNvSpPr txBox="1"/>
          <p:nvPr/>
        </p:nvSpPr>
        <p:spPr>
          <a:xfrm>
            <a:off x="8089005" y="2032714"/>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Eligible</a:t>
            </a:r>
            <a:br>
              <a:rPr lang="en" sz="800" b="1">
                <a:solidFill>
                  <a:srgbClr val="FFFFFF"/>
                </a:solidFill>
                <a:latin typeface="Roboto"/>
                <a:ea typeface="Roboto"/>
                <a:cs typeface="Roboto"/>
                <a:sym typeface="Roboto"/>
              </a:rPr>
            </a:br>
            <a:r>
              <a:rPr lang="en" sz="800" b="1">
                <a:solidFill>
                  <a:srgbClr val="FFFFFF"/>
                </a:solidFill>
                <a:latin typeface="Roboto"/>
                <a:ea typeface="Roboto"/>
                <a:cs typeface="Roboto"/>
                <a:sym typeface="Roboto"/>
              </a:rPr>
              <a:t>Organizations</a:t>
            </a:r>
            <a:endParaRPr sz="800" b="1">
              <a:solidFill>
                <a:srgbClr val="FFFFFF"/>
              </a:solidFill>
              <a:latin typeface="Roboto"/>
              <a:ea typeface="Roboto"/>
              <a:cs typeface="Roboto"/>
              <a:sym typeface="Roboto"/>
            </a:endParaRPr>
          </a:p>
        </p:txBody>
      </p:sp>
      <p:sp>
        <p:nvSpPr>
          <p:cNvPr id="192" name="Google Shape;192;p10"/>
          <p:cNvSpPr txBox="1"/>
          <p:nvPr/>
        </p:nvSpPr>
        <p:spPr>
          <a:xfrm>
            <a:off x="8089005" y="2678792"/>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Eligible</a:t>
            </a:r>
            <a:br>
              <a:rPr lang="en" sz="800" b="1">
                <a:solidFill>
                  <a:srgbClr val="FFFFFF"/>
                </a:solidFill>
                <a:latin typeface="Roboto"/>
                <a:ea typeface="Roboto"/>
                <a:cs typeface="Roboto"/>
                <a:sym typeface="Roboto"/>
              </a:rPr>
            </a:br>
            <a:r>
              <a:rPr lang="en" sz="800" b="1">
                <a:solidFill>
                  <a:srgbClr val="FFFFFF"/>
                </a:solidFill>
                <a:latin typeface="Roboto"/>
                <a:ea typeface="Roboto"/>
                <a:cs typeface="Roboto"/>
                <a:sym typeface="Roboto"/>
              </a:rPr>
              <a:t>Project &amp; Expenses</a:t>
            </a:r>
            <a:endParaRPr sz="800" b="1">
              <a:solidFill>
                <a:srgbClr val="FFFFFF"/>
              </a:solidFill>
              <a:latin typeface="Roboto"/>
              <a:ea typeface="Roboto"/>
              <a:cs typeface="Roboto"/>
              <a:sym typeface="Roboto"/>
            </a:endParaRPr>
          </a:p>
        </p:txBody>
      </p:sp>
      <p:sp>
        <p:nvSpPr>
          <p:cNvPr id="193" name="Google Shape;193;p10"/>
          <p:cNvSpPr txBox="1"/>
          <p:nvPr/>
        </p:nvSpPr>
        <p:spPr>
          <a:xfrm>
            <a:off x="8089005" y="3351092"/>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Ineligible Expenses</a:t>
            </a:r>
            <a:endParaRPr sz="800" b="1">
              <a:solidFill>
                <a:srgbClr val="FFFFFF"/>
              </a:solidFill>
              <a:latin typeface="Roboto"/>
              <a:ea typeface="Roboto"/>
              <a:cs typeface="Roboto"/>
              <a:sym typeface="Roboto"/>
            </a:endParaRPr>
          </a:p>
        </p:txBody>
      </p:sp>
      <p:sp>
        <p:nvSpPr>
          <p:cNvPr id="194" name="Google Shape;194;p10"/>
          <p:cNvSpPr txBox="1"/>
          <p:nvPr/>
        </p:nvSpPr>
        <p:spPr>
          <a:xfrm>
            <a:off x="8089005" y="4023392"/>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FFFFFF"/>
                </a:solidFill>
                <a:latin typeface="Roboto"/>
                <a:ea typeface="Roboto"/>
                <a:cs typeface="Roboto"/>
                <a:sym typeface="Roboto"/>
              </a:rPr>
              <a:t>Timeline &amp; How to Apply</a:t>
            </a:r>
            <a:endParaRPr sz="800" b="1">
              <a:solidFill>
                <a:srgbClr val="FFFFFF"/>
              </a:solidFill>
              <a:latin typeface="Roboto"/>
              <a:ea typeface="Roboto"/>
              <a:cs typeface="Roboto"/>
              <a:sym typeface="Roboto"/>
            </a:endParaRPr>
          </a:p>
        </p:txBody>
      </p:sp>
      <p:sp>
        <p:nvSpPr>
          <p:cNvPr id="195" name="Google Shape;195;p10"/>
          <p:cNvSpPr txBox="1"/>
          <p:nvPr/>
        </p:nvSpPr>
        <p:spPr>
          <a:xfrm>
            <a:off x="8089005" y="4632992"/>
            <a:ext cx="1096200" cy="511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800" b="1">
                <a:solidFill>
                  <a:srgbClr val="373739"/>
                </a:solidFill>
                <a:latin typeface="Roboto"/>
                <a:ea typeface="Roboto"/>
                <a:cs typeface="Roboto"/>
                <a:sym typeface="Roboto"/>
              </a:rPr>
              <a:t>Appendix &amp; Glossary of Terms</a:t>
            </a:r>
            <a:endParaRPr sz="800" b="1">
              <a:solidFill>
                <a:srgbClr val="373739"/>
              </a:solidFill>
              <a:latin typeface="Roboto"/>
              <a:ea typeface="Roboto"/>
              <a:cs typeface="Roboto"/>
              <a:sym typeface="Roboto"/>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94472"/>
            <a:ext cx="8520600" cy="6363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280528"/>
            <a:ext cx="8520600" cy="37959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5181352"/>
            <a:ext cx="548700" cy="4374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cfc-fcc.smapply.ca/prog/ECSF" TargetMode="External"/><Relationship Id="rId2" Type="http://schemas.openxmlformats.org/officeDocument/2006/relationships/notesSlide" Target="../notesSlides/notesSlide12.xml"/><Relationship Id="rId1" Type="http://schemas.openxmlformats.org/officeDocument/2006/relationships/slideLayout" Target="../slideLayouts/slideLayout8.xml"/><Relationship Id="rId4" Type="http://schemas.openxmlformats.org/officeDocument/2006/relationships/hyperlink" Target="mailto:covid19@communityfoundations.ca"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hyperlink" Target="https://drive.google.com/file/d/1Uoleb0wMQky7uaRoaKle-c9qIyEMAJ4T/view?usp=sharin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hyperlink" Target="https://www.communityfoundations.ca/find-a-community-foundation/"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apps.cra-arc.gc.ca/ebci/hacc/srch/pub/dsplyBscSrch?request_locale=en"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hyperlink" Target="https://www.canada.ca/en/revenue-agency/services/charities-giving/other-organizations-that-issue-donation-receipts-qualified-donees/other-qualified-donees-listings.html"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14"/>
          <p:cNvSpPr/>
          <p:nvPr/>
        </p:nvSpPr>
        <p:spPr>
          <a:xfrm>
            <a:off x="10325" y="0"/>
            <a:ext cx="9144000" cy="5756400"/>
          </a:xfrm>
          <a:prstGeom prst="rect">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4"/>
          <p:cNvSpPr txBox="1"/>
          <p:nvPr/>
        </p:nvSpPr>
        <p:spPr>
          <a:xfrm>
            <a:off x="835100" y="3957275"/>
            <a:ext cx="4947900" cy="687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rgbClr val="FFFFFF"/>
                </a:solidFill>
              </a:rPr>
              <a:t>Eligibility criteria and steps for applying to the ECSF, as hosted by Community Foundations of Canada and the community foundation network. </a:t>
            </a:r>
            <a:endParaRPr sz="1700">
              <a:solidFill>
                <a:srgbClr val="FFFFFF"/>
              </a:solidFill>
            </a:endParaRPr>
          </a:p>
        </p:txBody>
      </p:sp>
      <p:sp>
        <p:nvSpPr>
          <p:cNvPr id="212" name="Google Shape;212;p14"/>
          <p:cNvSpPr txBox="1">
            <a:spLocks noGrp="1"/>
          </p:cNvSpPr>
          <p:nvPr>
            <p:ph type="ctrTitle"/>
          </p:nvPr>
        </p:nvSpPr>
        <p:spPr>
          <a:xfrm>
            <a:off x="835100" y="3178325"/>
            <a:ext cx="4497300" cy="687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500">
                <a:solidFill>
                  <a:srgbClr val="FFFFFF"/>
                </a:solidFill>
                <a:latin typeface="Open Sans ExtraBold"/>
                <a:ea typeface="Open Sans ExtraBold"/>
                <a:cs typeface="Open Sans ExtraBold"/>
                <a:sym typeface="Open Sans ExtraBold"/>
              </a:rPr>
              <a:t>Applicant Guide</a:t>
            </a:r>
            <a:endParaRPr sz="2500">
              <a:solidFill>
                <a:srgbClr val="FFFFFF"/>
              </a:solidFill>
              <a:latin typeface="Open Sans ExtraBold"/>
              <a:ea typeface="Open Sans ExtraBold"/>
              <a:cs typeface="Open Sans ExtraBold"/>
              <a:sym typeface="Open Sans ExtraBold"/>
            </a:endParaRPr>
          </a:p>
        </p:txBody>
      </p:sp>
      <p:pic>
        <p:nvPicPr>
          <p:cNvPr id="213" name="Google Shape;213;p14"/>
          <p:cNvPicPr preferRelativeResize="0"/>
          <p:nvPr/>
        </p:nvPicPr>
        <p:blipFill>
          <a:blip r:embed="rId3">
            <a:alphaModFix/>
          </a:blip>
          <a:stretch>
            <a:fillRect/>
          </a:stretch>
        </p:blipFill>
        <p:spPr>
          <a:xfrm>
            <a:off x="5607700" y="919750"/>
            <a:ext cx="2570149" cy="2570149"/>
          </a:xfrm>
          <a:prstGeom prst="rect">
            <a:avLst/>
          </a:prstGeom>
          <a:noFill/>
          <a:ln>
            <a:noFill/>
          </a:ln>
        </p:spPr>
      </p:pic>
      <p:pic>
        <p:nvPicPr>
          <p:cNvPr id="214" name="Google Shape;214;p14"/>
          <p:cNvPicPr preferRelativeResize="0"/>
          <p:nvPr/>
        </p:nvPicPr>
        <p:blipFill rotWithShape="1">
          <a:blip r:embed="rId4">
            <a:alphaModFix/>
          </a:blip>
          <a:srcRect l="46800" t="24126" r="9909" b="28229"/>
          <a:stretch/>
        </p:blipFill>
        <p:spPr>
          <a:xfrm>
            <a:off x="911300" y="983425"/>
            <a:ext cx="3268124" cy="1798450"/>
          </a:xfrm>
          <a:prstGeom prst="rect">
            <a:avLst/>
          </a:prstGeom>
          <a:noFill/>
          <a:ln>
            <a:noFill/>
          </a:ln>
        </p:spPr>
      </p:pic>
      <p:pic>
        <p:nvPicPr>
          <p:cNvPr id="215" name="Google Shape;215;p14"/>
          <p:cNvPicPr preferRelativeResize="0"/>
          <p:nvPr/>
        </p:nvPicPr>
        <p:blipFill>
          <a:blip r:embed="rId5">
            <a:alphaModFix/>
          </a:blip>
          <a:stretch>
            <a:fillRect/>
          </a:stretch>
        </p:blipFill>
        <p:spPr>
          <a:xfrm>
            <a:off x="958150" y="701600"/>
            <a:ext cx="751675" cy="375825"/>
          </a:xfrm>
          <a:prstGeom prst="rect">
            <a:avLst/>
          </a:prstGeom>
          <a:noFill/>
          <a:ln>
            <a:noFill/>
          </a:ln>
        </p:spPr>
      </p:pic>
      <p:cxnSp>
        <p:nvCxnSpPr>
          <p:cNvPr id="216" name="Google Shape;216;p14"/>
          <p:cNvCxnSpPr/>
          <p:nvPr/>
        </p:nvCxnSpPr>
        <p:spPr>
          <a:xfrm>
            <a:off x="942675" y="2998025"/>
            <a:ext cx="4321500" cy="0"/>
          </a:xfrm>
          <a:prstGeom prst="straightConnector1">
            <a:avLst/>
          </a:prstGeom>
          <a:noFill/>
          <a:ln w="9525" cap="flat" cmpd="sng">
            <a:solidFill>
              <a:srgbClr val="FFFFFF"/>
            </a:solidFill>
            <a:prstDash val="solid"/>
            <a:round/>
            <a:headEnd type="none" w="med" len="med"/>
            <a:tailEnd type="none" w="med" len="med"/>
          </a:ln>
        </p:spPr>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23"/>
          <p:cNvSpPr txBox="1">
            <a:spLocks noGrp="1"/>
          </p:cNvSpPr>
          <p:nvPr>
            <p:ph type="sldNum" idx="12"/>
          </p:nvPr>
        </p:nvSpPr>
        <p:spPr>
          <a:xfrm>
            <a:off x="8467033" y="5244782"/>
            <a:ext cx="548700" cy="4374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10</a:t>
            </a:fld>
            <a:endParaRPr/>
          </a:p>
        </p:txBody>
      </p:sp>
      <p:sp>
        <p:nvSpPr>
          <p:cNvPr id="298" name="Google Shape;298;p23"/>
          <p:cNvSpPr txBox="1">
            <a:spLocks noGrp="1"/>
          </p:cNvSpPr>
          <p:nvPr>
            <p:ph type="title"/>
          </p:nvPr>
        </p:nvSpPr>
        <p:spPr>
          <a:xfrm>
            <a:off x="822550" y="630336"/>
            <a:ext cx="7629300" cy="636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400">
                <a:latin typeface="Open Sans ExtraBold"/>
                <a:ea typeface="Open Sans ExtraBold"/>
                <a:cs typeface="Open Sans ExtraBold"/>
                <a:sym typeface="Open Sans ExtraBold"/>
              </a:rPr>
              <a:t>Examples of Eligible Projects</a:t>
            </a:r>
            <a:endParaRPr sz="2400">
              <a:latin typeface="Open Sans ExtraBold"/>
              <a:ea typeface="Open Sans ExtraBold"/>
              <a:cs typeface="Open Sans ExtraBold"/>
              <a:sym typeface="Open Sans ExtraBold"/>
            </a:endParaRPr>
          </a:p>
        </p:txBody>
      </p:sp>
      <p:sp>
        <p:nvSpPr>
          <p:cNvPr id="299" name="Google Shape;299;p23"/>
          <p:cNvSpPr txBox="1">
            <a:spLocks noGrp="1"/>
          </p:cNvSpPr>
          <p:nvPr>
            <p:ph type="body" idx="1"/>
          </p:nvPr>
        </p:nvSpPr>
        <p:spPr>
          <a:xfrm>
            <a:off x="822550" y="1151550"/>
            <a:ext cx="6660900" cy="38373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400">
                <a:solidFill>
                  <a:schemeClr val="dk1"/>
                </a:solidFill>
                <a:latin typeface="Arial"/>
                <a:ea typeface="Arial"/>
                <a:cs typeface="Arial"/>
                <a:sym typeface="Arial"/>
              </a:rPr>
              <a:t>Please visit the Appendix for additional examples of eligible projects and services</a:t>
            </a:r>
            <a:endParaRPr sz="1400">
              <a:solidFill>
                <a:schemeClr val="dk1"/>
              </a:solidFill>
              <a:latin typeface="Arial"/>
              <a:ea typeface="Arial"/>
              <a:cs typeface="Arial"/>
              <a:sym typeface="Arial"/>
            </a:endParaRPr>
          </a:p>
          <a:p>
            <a:pPr marL="0" lvl="0" indent="0" algn="l" rtl="0">
              <a:lnSpc>
                <a:spcPct val="100000"/>
              </a:lnSpc>
              <a:spcBef>
                <a:spcPts val="1000"/>
              </a:spcBef>
              <a:spcAft>
                <a:spcPts val="0"/>
              </a:spcAft>
              <a:buNone/>
            </a:pPr>
            <a:endParaRPr>
              <a:solidFill>
                <a:schemeClr val="dk1"/>
              </a:solidFill>
              <a:latin typeface="Arial"/>
              <a:ea typeface="Arial"/>
              <a:cs typeface="Arial"/>
              <a:sym typeface="Arial"/>
            </a:endParaRPr>
          </a:p>
          <a:p>
            <a:pPr marL="457200" lvl="0" indent="-304800" algn="l" rtl="0">
              <a:lnSpc>
                <a:spcPct val="100000"/>
              </a:lnSpc>
              <a:spcBef>
                <a:spcPts val="1000"/>
              </a:spcBef>
              <a:spcAft>
                <a:spcPts val="0"/>
              </a:spcAft>
              <a:buClr>
                <a:schemeClr val="dk1"/>
              </a:buClr>
              <a:buSzPts val="1200"/>
              <a:buFont typeface="Arial"/>
              <a:buChar char="●"/>
            </a:pPr>
            <a:r>
              <a:rPr lang="en">
                <a:solidFill>
                  <a:schemeClr val="dk1"/>
                </a:solidFill>
                <a:latin typeface="Arial"/>
                <a:ea typeface="Arial"/>
                <a:cs typeface="Arial"/>
                <a:sym typeface="Arial"/>
              </a:rPr>
              <a:t>Addition of meal service staff at a women’s shelter to meet public health guidelines</a:t>
            </a:r>
            <a:endParaRPr>
              <a:solidFill>
                <a:schemeClr val="dk1"/>
              </a:solidFill>
              <a:latin typeface="Arial"/>
              <a:ea typeface="Arial"/>
              <a:cs typeface="Arial"/>
              <a:sym typeface="Arial"/>
            </a:endParaRPr>
          </a:p>
          <a:p>
            <a:pPr marL="457200" lvl="0" indent="-304800" algn="l" rtl="0">
              <a:lnSpc>
                <a:spcPct val="100000"/>
              </a:lnSpc>
              <a:spcBef>
                <a:spcPts val="1000"/>
              </a:spcBef>
              <a:spcAft>
                <a:spcPts val="0"/>
              </a:spcAft>
              <a:buClr>
                <a:schemeClr val="dk1"/>
              </a:buClr>
              <a:buSzPts val="1200"/>
              <a:buFont typeface="Arial"/>
              <a:buChar char="●"/>
            </a:pPr>
            <a:r>
              <a:rPr lang="en">
                <a:solidFill>
                  <a:schemeClr val="dk1"/>
                </a:solidFill>
                <a:latin typeface="Arial"/>
                <a:ea typeface="Arial"/>
                <a:cs typeface="Arial"/>
                <a:sym typeface="Arial"/>
              </a:rPr>
              <a:t>Technology purchase and service enabling seniors in-residence to connect with their families virtually</a:t>
            </a:r>
            <a:endParaRPr>
              <a:solidFill>
                <a:schemeClr val="dk1"/>
              </a:solidFill>
              <a:latin typeface="Arial"/>
              <a:ea typeface="Arial"/>
              <a:cs typeface="Arial"/>
              <a:sym typeface="Arial"/>
            </a:endParaRPr>
          </a:p>
          <a:p>
            <a:pPr marL="457200" lvl="0" indent="-304800" algn="l" rtl="0">
              <a:lnSpc>
                <a:spcPct val="100000"/>
              </a:lnSpc>
              <a:spcBef>
                <a:spcPts val="1000"/>
              </a:spcBef>
              <a:spcAft>
                <a:spcPts val="0"/>
              </a:spcAft>
              <a:buClr>
                <a:schemeClr val="dk1"/>
              </a:buClr>
              <a:buSzPts val="1200"/>
              <a:buFont typeface="Arial"/>
              <a:buChar char="●"/>
            </a:pPr>
            <a:r>
              <a:rPr lang="en">
                <a:solidFill>
                  <a:schemeClr val="dk1"/>
                </a:solidFill>
                <a:latin typeface="Arial"/>
                <a:ea typeface="Arial"/>
                <a:cs typeface="Arial"/>
                <a:sym typeface="Arial"/>
              </a:rPr>
              <a:t>Increased staffing and supplies at a shelter for women and children fleeing violence</a:t>
            </a:r>
            <a:endParaRPr>
              <a:solidFill>
                <a:schemeClr val="dk1"/>
              </a:solidFill>
              <a:latin typeface="Arial"/>
              <a:ea typeface="Arial"/>
              <a:cs typeface="Arial"/>
              <a:sym typeface="Arial"/>
            </a:endParaRPr>
          </a:p>
          <a:p>
            <a:pPr marL="457200" lvl="0" indent="-304800" algn="l" rtl="0">
              <a:lnSpc>
                <a:spcPct val="100000"/>
              </a:lnSpc>
              <a:spcBef>
                <a:spcPts val="1000"/>
              </a:spcBef>
              <a:spcAft>
                <a:spcPts val="0"/>
              </a:spcAft>
              <a:buClr>
                <a:schemeClr val="dk1"/>
              </a:buClr>
              <a:buSzPts val="1200"/>
              <a:buFont typeface="Arial"/>
              <a:buChar char="●"/>
            </a:pPr>
            <a:r>
              <a:rPr lang="en">
                <a:solidFill>
                  <a:schemeClr val="dk1"/>
                </a:solidFill>
                <a:latin typeface="Arial"/>
                <a:ea typeface="Arial"/>
                <a:cs typeface="Arial"/>
                <a:sym typeface="Arial"/>
              </a:rPr>
              <a:t>Preparing and delivering food for persons with disabilities</a:t>
            </a:r>
            <a:endParaRPr>
              <a:solidFill>
                <a:schemeClr val="dk1"/>
              </a:solidFill>
              <a:latin typeface="Arial"/>
              <a:ea typeface="Arial"/>
              <a:cs typeface="Arial"/>
              <a:sym typeface="Arial"/>
            </a:endParaRPr>
          </a:p>
          <a:p>
            <a:pPr marL="457200" lvl="0" indent="-304800" algn="l" rtl="0">
              <a:lnSpc>
                <a:spcPct val="100000"/>
              </a:lnSpc>
              <a:spcBef>
                <a:spcPts val="1000"/>
              </a:spcBef>
              <a:spcAft>
                <a:spcPts val="0"/>
              </a:spcAft>
              <a:buClr>
                <a:schemeClr val="dk1"/>
              </a:buClr>
              <a:buSzPts val="1200"/>
              <a:buFont typeface="Arial"/>
              <a:buChar char="●"/>
            </a:pPr>
            <a:r>
              <a:rPr lang="en">
                <a:solidFill>
                  <a:schemeClr val="dk1"/>
                </a:solidFill>
                <a:latin typeface="Arial"/>
                <a:ea typeface="Arial"/>
                <a:cs typeface="Arial"/>
                <a:sym typeface="Arial"/>
              </a:rPr>
              <a:t>Remote arts programming for vulnerable youth</a:t>
            </a:r>
            <a:endParaRPr>
              <a:solidFill>
                <a:schemeClr val="dk1"/>
              </a:solidFill>
              <a:latin typeface="Arial"/>
              <a:ea typeface="Arial"/>
              <a:cs typeface="Arial"/>
              <a:sym typeface="Arial"/>
            </a:endParaRPr>
          </a:p>
          <a:p>
            <a:pPr marL="457200" lvl="0" indent="-304800" algn="l" rtl="0">
              <a:lnSpc>
                <a:spcPct val="100000"/>
              </a:lnSpc>
              <a:spcBef>
                <a:spcPts val="1000"/>
              </a:spcBef>
              <a:spcAft>
                <a:spcPts val="0"/>
              </a:spcAft>
              <a:buClr>
                <a:schemeClr val="dk1"/>
              </a:buClr>
              <a:buSzPts val="1200"/>
              <a:buFont typeface="Arial"/>
              <a:buChar char="●"/>
            </a:pPr>
            <a:r>
              <a:rPr lang="en">
                <a:solidFill>
                  <a:schemeClr val="dk1"/>
                </a:solidFill>
                <a:latin typeface="Arial"/>
                <a:ea typeface="Arial"/>
                <a:cs typeface="Arial"/>
                <a:sym typeface="Arial"/>
              </a:rPr>
              <a:t>Procurement and delivery of educational materials to Aboriginal Friendship Centre families</a:t>
            </a:r>
            <a:endParaRPr>
              <a:solidFill>
                <a:schemeClr val="dk1"/>
              </a:solidFill>
              <a:latin typeface="Arial"/>
              <a:ea typeface="Arial"/>
              <a:cs typeface="Arial"/>
              <a:sym typeface="Arial"/>
            </a:endParaRPr>
          </a:p>
          <a:p>
            <a:pPr marL="457200" lvl="0" indent="-304800" algn="l" rtl="0">
              <a:lnSpc>
                <a:spcPct val="100000"/>
              </a:lnSpc>
              <a:spcBef>
                <a:spcPts val="1000"/>
              </a:spcBef>
              <a:spcAft>
                <a:spcPts val="0"/>
              </a:spcAft>
              <a:buClr>
                <a:schemeClr val="dk1"/>
              </a:buClr>
              <a:buSzPts val="1200"/>
              <a:buFont typeface="Arial"/>
              <a:buChar char="●"/>
            </a:pPr>
            <a:r>
              <a:rPr lang="en">
                <a:solidFill>
                  <a:schemeClr val="dk1"/>
                </a:solidFill>
                <a:latin typeface="Arial"/>
                <a:ea typeface="Arial"/>
                <a:cs typeface="Arial"/>
                <a:sym typeface="Arial"/>
              </a:rPr>
              <a:t>Development of online social skills curriculum for individuals with special needs, replacing in-person programming</a:t>
            </a:r>
            <a:endParaRPr>
              <a:solidFill>
                <a:schemeClr val="dk1"/>
              </a:solidFill>
              <a:latin typeface="Arial"/>
              <a:ea typeface="Arial"/>
              <a:cs typeface="Arial"/>
              <a:sym typeface="Arial"/>
            </a:endParaRPr>
          </a:p>
          <a:p>
            <a:pPr marL="0" lvl="0" indent="0" algn="l" rtl="0">
              <a:lnSpc>
                <a:spcPct val="100000"/>
              </a:lnSpc>
              <a:spcBef>
                <a:spcPts val="1000"/>
              </a:spcBef>
              <a:spcAft>
                <a:spcPts val="0"/>
              </a:spcAft>
              <a:buNone/>
            </a:pPr>
            <a:endParaRPr>
              <a:solidFill>
                <a:srgbClr val="373739"/>
              </a:solidFill>
              <a:latin typeface="Arial"/>
              <a:ea typeface="Arial"/>
              <a:cs typeface="Arial"/>
              <a:sym typeface="Arial"/>
            </a:endParaRPr>
          </a:p>
          <a:p>
            <a:pPr marL="457200" lvl="0" indent="0" algn="l" rtl="0">
              <a:lnSpc>
                <a:spcPct val="100000"/>
              </a:lnSpc>
              <a:spcBef>
                <a:spcPts val="1000"/>
              </a:spcBef>
              <a:spcAft>
                <a:spcPts val="0"/>
              </a:spcAft>
              <a:buNone/>
            </a:pPr>
            <a:endParaRPr>
              <a:solidFill>
                <a:srgbClr val="373739"/>
              </a:solidFill>
              <a:latin typeface="Arial"/>
              <a:ea typeface="Arial"/>
              <a:cs typeface="Arial"/>
              <a:sym typeface="Arial"/>
            </a:endParaRPr>
          </a:p>
          <a:p>
            <a:pPr marL="0" lvl="0" indent="0" algn="l" rtl="0">
              <a:lnSpc>
                <a:spcPct val="100000"/>
              </a:lnSpc>
              <a:spcBef>
                <a:spcPts val="1000"/>
              </a:spcBef>
              <a:spcAft>
                <a:spcPts val="1000"/>
              </a:spcAft>
              <a:buNone/>
            </a:pPr>
            <a:endParaRPr>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24"/>
          <p:cNvSpPr txBox="1">
            <a:spLocks noGrp="1"/>
          </p:cNvSpPr>
          <p:nvPr>
            <p:ph type="sldNum" idx="12"/>
          </p:nvPr>
        </p:nvSpPr>
        <p:spPr>
          <a:xfrm>
            <a:off x="8472458" y="5246482"/>
            <a:ext cx="548700" cy="4374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11</a:t>
            </a:fld>
            <a:endParaRPr/>
          </a:p>
        </p:txBody>
      </p:sp>
      <p:sp>
        <p:nvSpPr>
          <p:cNvPr id="305" name="Google Shape;305;p24"/>
          <p:cNvSpPr txBox="1">
            <a:spLocks noGrp="1"/>
          </p:cNvSpPr>
          <p:nvPr>
            <p:ph type="title"/>
          </p:nvPr>
        </p:nvSpPr>
        <p:spPr>
          <a:xfrm>
            <a:off x="480300" y="663911"/>
            <a:ext cx="7629300" cy="636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400">
                <a:latin typeface="Open Sans ExtraBold"/>
                <a:ea typeface="Open Sans ExtraBold"/>
                <a:cs typeface="Open Sans ExtraBold"/>
                <a:sym typeface="Open Sans ExtraBold"/>
              </a:rPr>
              <a:t>Ineligible Expenses</a:t>
            </a:r>
            <a:endParaRPr sz="2400">
              <a:latin typeface="Open Sans ExtraBold"/>
              <a:ea typeface="Open Sans ExtraBold"/>
              <a:cs typeface="Open Sans ExtraBold"/>
              <a:sym typeface="Open Sans ExtraBold"/>
            </a:endParaRPr>
          </a:p>
        </p:txBody>
      </p:sp>
      <p:sp>
        <p:nvSpPr>
          <p:cNvPr id="306" name="Google Shape;306;p24"/>
          <p:cNvSpPr txBox="1">
            <a:spLocks noGrp="1"/>
          </p:cNvSpPr>
          <p:nvPr>
            <p:ph type="body" idx="1"/>
          </p:nvPr>
        </p:nvSpPr>
        <p:spPr>
          <a:xfrm>
            <a:off x="480300" y="1420600"/>
            <a:ext cx="3501300" cy="217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400" b="1">
                <a:solidFill>
                  <a:srgbClr val="000000"/>
                </a:solidFill>
                <a:latin typeface="Open Sans"/>
                <a:ea typeface="Open Sans"/>
                <a:cs typeface="Open Sans"/>
                <a:sym typeface="Open Sans"/>
              </a:rPr>
              <a:t>Ineligible projects include:</a:t>
            </a:r>
            <a:endParaRPr sz="1400" b="1">
              <a:solidFill>
                <a:srgbClr val="000000"/>
              </a:solidFill>
              <a:latin typeface="Open Sans"/>
              <a:ea typeface="Open Sans"/>
              <a:cs typeface="Open Sans"/>
              <a:sym typeface="Open Sans"/>
            </a:endParaRPr>
          </a:p>
          <a:p>
            <a:pPr marL="0" lvl="0" indent="0" algn="l" rtl="0">
              <a:spcBef>
                <a:spcPts val="0"/>
              </a:spcBef>
              <a:spcAft>
                <a:spcPts val="0"/>
              </a:spcAft>
              <a:buClr>
                <a:schemeClr val="dk1"/>
              </a:buClr>
              <a:buSzPts val="1100"/>
              <a:buFont typeface="Arial"/>
              <a:buNone/>
            </a:pPr>
            <a:endParaRPr sz="1400" b="1">
              <a:solidFill>
                <a:srgbClr val="000000"/>
              </a:solidFill>
              <a:latin typeface="Open Sans"/>
              <a:ea typeface="Open Sans"/>
              <a:cs typeface="Open Sans"/>
              <a:sym typeface="Open Sans"/>
            </a:endParaRPr>
          </a:p>
          <a:p>
            <a:pPr marL="457200" lvl="0" indent="-304800" algn="l" rtl="0">
              <a:spcBef>
                <a:spcPts val="0"/>
              </a:spcBef>
              <a:spcAft>
                <a:spcPts val="0"/>
              </a:spcAft>
              <a:buClr>
                <a:srgbClr val="000000"/>
              </a:buClr>
              <a:buSzPts val="1200"/>
              <a:buFont typeface="Arial"/>
              <a:buChar char="●"/>
            </a:pPr>
            <a:r>
              <a:rPr lang="en">
                <a:solidFill>
                  <a:srgbClr val="000000"/>
                </a:solidFill>
                <a:latin typeface="Arial"/>
                <a:ea typeface="Arial"/>
                <a:cs typeface="Arial"/>
                <a:sym typeface="Arial"/>
              </a:rPr>
              <a:t>Projects that are designed for fundraising purposes,</a:t>
            </a:r>
            <a:endParaRPr>
              <a:solidFill>
                <a:srgbClr val="000000"/>
              </a:solidFill>
              <a:latin typeface="Arial"/>
              <a:ea typeface="Arial"/>
              <a:cs typeface="Arial"/>
              <a:sym typeface="Arial"/>
            </a:endParaRPr>
          </a:p>
          <a:p>
            <a:pPr marL="457200" lvl="0" indent="-304800" algn="l" rtl="0">
              <a:spcBef>
                <a:spcPts val="0"/>
              </a:spcBef>
              <a:spcAft>
                <a:spcPts val="0"/>
              </a:spcAft>
              <a:buClr>
                <a:srgbClr val="000000"/>
              </a:buClr>
              <a:buSzPts val="1200"/>
              <a:buFont typeface="Arial"/>
              <a:buChar char="●"/>
            </a:pPr>
            <a:r>
              <a:rPr lang="en">
                <a:solidFill>
                  <a:srgbClr val="000000"/>
                </a:solidFill>
                <a:latin typeface="Arial"/>
                <a:ea typeface="Arial"/>
                <a:cs typeface="Arial"/>
                <a:sym typeface="Arial"/>
              </a:rPr>
              <a:t>Profit generating projects or activities,</a:t>
            </a:r>
            <a:endParaRPr>
              <a:solidFill>
                <a:srgbClr val="000000"/>
              </a:solidFill>
              <a:latin typeface="Arial"/>
              <a:ea typeface="Arial"/>
              <a:cs typeface="Arial"/>
              <a:sym typeface="Arial"/>
            </a:endParaRPr>
          </a:p>
          <a:p>
            <a:pPr marL="457200" lvl="0" indent="-304800" algn="l" rtl="0">
              <a:spcBef>
                <a:spcPts val="0"/>
              </a:spcBef>
              <a:spcAft>
                <a:spcPts val="0"/>
              </a:spcAft>
              <a:buClr>
                <a:srgbClr val="000000"/>
              </a:buClr>
              <a:buSzPts val="1200"/>
              <a:buFont typeface="Arial"/>
              <a:buChar char="●"/>
            </a:pPr>
            <a:r>
              <a:rPr lang="en">
                <a:solidFill>
                  <a:srgbClr val="000000"/>
                </a:solidFill>
                <a:latin typeface="Arial"/>
                <a:ea typeface="Arial"/>
                <a:cs typeface="Arial"/>
                <a:sym typeface="Arial"/>
              </a:rPr>
              <a:t>Any activity taking place outside of Canada</a:t>
            </a:r>
            <a:endParaRPr>
              <a:solidFill>
                <a:srgbClr val="000000"/>
              </a:solidFill>
              <a:latin typeface="Arial"/>
              <a:ea typeface="Arial"/>
              <a:cs typeface="Arial"/>
              <a:sym typeface="Arial"/>
            </a:endParaRPr>
          </a:p>
          <a:p>
            <a:pPr marL="457200" lvl="0" indent="-304800" algn="l" rtl="0">
              <a:spcBef>
                <a:spcPts val="0"/>
              </a:spcBef>
              <a:spcAft>
                <a:spcPts val="0"/>
              </a:spcAft>
              <a:buClr>
                <a:srgbClr val="000000"/>
              </a:buClr>
              <a:buSzPts val="1200"/>
              <a:buFont typeface="Arial"/>
              <a:buChar char="●"/>
            </a:pPr>
            <a:r>
              <a:rPr lang="en">
                <a:solidFill>
                  <a:srgbClr val="000000"/>
                </a:solidFill>
                <a:latin typeface="Arial"/>
                <a:ea typeface="Arial"/>
                <a:cs typeface="Arial"/>
                <a:sym typeface="Arial"/>
              </a:rPr>
              <a:t>Projects that have received funding through another ECSF intermediary (Red Cross or United Way)</a:t>
            </a:r>
            <a:endParaRPr>
              <a:solidFill>
                <a:srgbClr val="000000"/>
              </a:solidFill>
              <a:latin typeface="Arial"/>
              <a:ea typeface="Arial"/>
              <a:cs typeface="Arial"/>
              <a:sym typeface="Arial"/>
            </a:endParaRPr>
          </a:p>
          <a:p>
            <a:pPr marL="0" lvl="0" indent="0" algn="l" rtl="0">
              <a:spcBef>
                <a:spcPts val="0"/>
              </a:spcBef>
              <a:spcAft>
                <a:spcPts val="0"/>
              </a:spcAft>
              <a:buNone/>
            </a:pPr>
            <a:endParaRPr>
              <a:solidFill>
                <a:srgbClr val="000000"/>
              </a:solidFill>
              <a:latin typeface="Arial"/>
              <a:ea typeface="Arial"/>
              <a:cs typeface="Arial"/>
              <a:sym typeface="Arial"/>
            </a:endParaRPr>
          </a:p>
        </p:txBody>
      </p:sp>
      <p:sp>
        <p:nvSpPr>
          <p:cNvPr id="307" name="Google Shape;307;p24"/>
          <p:cNvSpPr txBox="1"/>
          <p:nvPr/>
        </p:nvSpPr>
        <p:spPr>
          <a:xfrm>
            <a:off x="480300" y="4173825"/>
            <a:ext cx="7004400" cy="771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rgbClr val="373739"/>
                </a:solidFill>
              </a:rPr>
              <a:t>Projects may receive funding from other sources, but those funds may not cover the same expenses as this grant.</a:t>
            </a:r>
            <a:endParaRPr b="1">
              <a:solidFill>
                <a:srgbClr val="373739"/>
              </a:solidFill>
            </a:endParaRPr>
          </a:p>
        </p:txBody>
      </p:sp>
      <p:sp>
        <p:nvSpPr>
          <p:cNvPr id="308" name="Google Shape;308;p24"/>
          <p:cNvSpPr txBox="1"/>
          <p:nvPr/>
        </p:nvSpPr>
        <p:spPr>
          <a:xfrm>
            <a:off x="4240150" y="857875"/>
            <a:ext cx="3676500" cy="3867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rgbClr val="373739"/>
                </a:solidFill>
                <a:latin typeface="Open Sans"/>
                <a:ea typeface="Open Sans"/>
                <a:cs typeface="Open Sans"/>
                <a:sym typeface="Open Sans"/>
              </a:rPr>
              <a:t>The following expenditures are ineligible, and will not be supported by the ECSF:</a:t>
            </a:r>
            <a:endParaRPr b="1">
              <a:solidFill>
                <a:srgbClr val="373739"/>
              </a:solidFill>
              <a:latin typeface="Open Sans"/>
              <a:ea typeface="Open Sans"/>
              <a:cs typeface="Open Sans"/>
              <a:sym typeface="Open Sans"/>
            </a:endParaRPr>
          </a:p>
          <a:p>
            <a:pPr marL="0" lvl="0" indent="0" algn="l" rtl="0">
              <a:lnSpc>
                <a:spcPct val="115000"/>
              </a:lnSpc>
              <a:spcBef>
                <a:spcPts val="0"/>
              </a:spcBef>
              <a:spcAft>
                <a:spcPts val="0"/>
              </a:spcAft>
              <a:buNone/>
            </a:pPr>
            <a:endParaRPr b="1">
              <a:solidFill>
                <a:srgbClr val="373739"/>
              </a:solidFill>
              <a:latin typeface="Open Sans"/>
              <a:ea typeface="Open Sans"/>
              <a:cs typeface="Open Sans"/>
              <a:sym typeface="Open Sans"/>
            </a:endParaRPr>
          </a:p>
          <a:p>
            <a:pPr marL="457200" lvl="0" indent="-304800" algn="l" rtl="0">
              <a:lnSpc>
                <a:spcPct val="115000"/>
              </a:lnSpc>
              <a:spcBef>
                <a:spcPts val="0"/>
              </a:spcBef>
              <a:spcAft>
                <a:spcPts val="0"/>
              </a:spcAft>
              <a:buClr>
                <a:srgbClr val="373739"/>
              </a:buClr>
              <a:buSzPts val="1200"/>
              <a:buFont typeface="Arial"/>
              <a:buChar char="●"/>
            </a:pPr>
            <a:r>
              <a:rPr lang="en" sz="1200">
                <a:solidFill>
                  <a:srgbClr val="373739"/>
                </a:solidFill>
              </a:rPr>
              <a:t>Purchase of real property (land or building)</a:t>
            </a:r>
            <a:endParaRPr sz="1200">
              <a:solidFill>
                <a:srgbClr val="373739"/>
              </a:solidFill>
            </a:endParaRPr>
          </a:p>
          <a:p>
            <a:pPr marL="457200" lvl="0" indent="-304800" algn="l" rtl="0">
              <a:lnSpc>
                <a:spcPct val="115000"/>
              </a:lnSpc>
              <a:spcBef>
                <a:spcPts val="0"/>
              </a:spcBef>
              <a:spcAft>
                <a:spcPts val="0"/>
              </a:spcAft>
              <a:buClr>
                <a:srgbClr val="373739"/>
              </a:buClr>
              <a:buSzPts val="1200"/>
              <a:buFont typeface="Arial"/>
              <a:buChar char="●"/>
            </a:pPr>
            <a:r>
              <a:rPr lang="en" sz="1200">
                <a:solidFill>
                  <a:srgbClr val="373739"/>
                </a:solidFill>
              </a:rPr>
              <a:t>Expenses incurred prior to April 1, 2020</a:t>
            </a:r>
            <a:endParaRPr sz="1200">
              <a:solidFill>
                <a:srgbClr val="373739"/>
              </a:solidFill>
            </a:endParaRPr>
          </a:p>
          <a:p>
            <a:pPr marL="457200" lvl="0" indent="-304800" algn="l" rtl="0">
              <a:lnSpc>
                <a:spcPct val="115000"/>
              </a:lnSpc>
              <a:spcBef>
                <a:spcPts val="0"/>
              </a:spcBef>
              <a:spcAft>
                <a:spcPts val="0"/>
              </a:spcAft>
              <a:buClr>
                <a:srgbClr val="373739"/>
              </a:buClr>
              <a:buSzPts val="1200"/>
              <a:buFont typeface="Arial"/>
              <a:buChar char="●"/>
            </a:pPr>
            <a:r>
              <a:rPr lang="en" sz="1200">
                <a:solidFill>
                  <a:srgbClr val="373739"/>
                </a:solidFill>
              </a:rPr>
              <a:t>Expenses incurred after March 31, 2021</a:t>
            </a:r>
            <a:endParaRPr sz="1200">
              <a:solidFill>
                <a:srgbClr val="373739"/>
              </a:solidFill>
            </a:endParaRPr>
          </a:p>
          <a:p>
            <a:pPr marL="457200" lvl="0" indent="-304800" algn="l" rtl="0">
              <a:lnSpc>
                <a:spcPct val="115000"/>
              </a:lnSpc>
              <a:spcBef>
                <a:spcPts val="0"/>
              </a:spcBef>
              <a:spcAft>
                <a:spcPts val="0"/>
              </a:spcAft>
              <a:buClr>
                <a:srgbClr val="373739"/>
              </a:buClr>
              <a:buSzPts val="1200"/>
              <a:buFont typeface="Arial"/>
              <a:buChar char="●"/>
            </a:pPr>
            <a:r>
              <a:rPr lang="en" sz="1200">
                <a:solidFill>
                  <a:srgbClr val="373739"/>
                </a:solidFill>
              </a:rPr>
              <a:t>Any expenses that are covered by another funding source (including the Government of Canada, Canadian Red Cross and United Way Centraide Canada or their local affiliates). Projects may receive funding from other sources, but those funds may not cover the same expenses as this grant.</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25"/>
          <p:cNvSpPr txBox="1">
            <a:spLocks noGrp="1"/>
          </p:cNvSpPr>
          <p:nvPr>
            <p:ph type="sldNum" idx="12"/>
          </p:nvPr>
        </p:nvSpPr>
        <p:spPr>
          <a:xfrm>
            <a:off x="8472458" y="5246482"/>
            <a:ext cx="548700" cy="4374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12</a:t>
            </a:fld>
            <a:endParaRPr/>
          </a:p>
        </p:txBody>
      </p:sp>
      <p:sp>
        <p:nvSpPr>
          <p:cNvPr id="314" name="Google Shape;314;p25"/>
          <p:cNvSpPr txBox="1">
            <a:spLocks noGrp="1"/>
          </p:cNvSpPr>
          <p:nvPr>
            <p:ph type="title"/>
          </p:nvPr>
        </p:nvSpPr>
        <p:spPr>
          <a:xfrm>
            <a:off x="639625" y="488086"/>
            <a:ext cx="7629300" cy="636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400">
                <a:latin typeface="Open Sans ExtraBold"/>
                <a:ea typeface="Open Sans ExtraBold"/>
                <a:cs typeface="Open Sans ExtraBold"/>
                <a:sym typeface="Open Sans ExtraBold"/>
              </a:rPr>
              <a:t>Timeline &amp; How to Apply</a:t>
            </a:r>
            <a:endParaRPr sz="2400">
              <a:latin typeface="Open Sans ExtraBold"/>
              <a:ea typeface="Open Sans ExtraBold"/>
              <a:cs typeface="Open Sans ExtraBold"/>
              <a:sym typeface="Open Sans ExtraBold"/>
            </a:endParaRPr>
          </a:p>
        </p:txBody>
      </p:sp>
      <p:sp>
        <p:nvSpPr>
          <p:cNvPr id="315" name="Google Shape;315;p25"/>
          <p:cNvSpPr txBox="1">
            <a:spLocks noGrp="1"/>
          </p:cNvSpPr>
          <p:nvPr>
            <p:ph type="body" idx="1"/>
          </p:nvPr>
        </p:nvSpPr>
        <p:spPr>
          <a:xfrm>
            <a:off x="639625" y="1303475"/>
            <a:ext cx="6296700" cy="3498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b="1">
                <a:solidFill>
                  <a:srgbClr val="000000"/>
                </a:solidFill>
                <a:latin typeface="Arial"/>
                <a:ea typeface="Arial"/>
                <a:cs typeface="Arial"/>
                <a:sym typeface="Arial"/>
              </a:rPr>
              <a:t>The community foundation network is accepting applications beginning on May 19, 2020. </a:t>
            </a:r>
            <a:endParaRPr sz="1400" b="1">
              <a:solidFill>
                <a:srgbClr val="000000"/>
              </a:solidFill>
              <a:latin typeface="Arial"/>
              <a:ea typeface="Arial"/>
              <a:cs typeface="Arial"/>
              <a:sym typeface="Arial"/>
            </a:endParaRPr>
          </a:p>
          <a:p>
            <a:pPr marL="0" lvl="0" indent="0" algn="l" rtl="0">
              <a:spcBef>
                <a:spcPts val="0"/>
              </a:spcBef>
              <a:spcAft>
                <a:spcPts val="0"/>
              </a:spcAft>
              <a:buNone/>
            </a:pPr>
            <a:endParaRPr>
              <a:solidFill>
                <a:srgbClr val="000000"/>
              </a:solidFill>
              <a:latin typeface="Arial"/>
              <a:ea typeface="Arial"/>
              <a:cs typeface="Arial"/>
              <a:sym typeface="Arial"/>
            </a:endParaRPr>
          </a:p>
          <a:p>
            <a:pPr marL="0" lvl="0" indent="0" algn="l" rtl="0">
              <a:lnSpc>
                <a:spcPct val="100000"/>
              </a:lnSpc>
              <a:spcBef>
                <a:spcPts val="0"/>
              </a:spcBef>
              <a:spcAft>
                <a:spcPts val="0"/>
              </a:spcAft>
              <a:buNone/>
            </a:pPr>
            <a:r>
              <a:rPr lang="en">
                <a:solidFill>
                  <a:srgbClr val="000000"/>
                </a:solidFill>
                <a:latin typeface="Arial"/>
                <a:ea typeface="Arial"/>
                <a:cs typeface="Arial"/>
                <a:sym typeface="Arial"/>
              </a:rPr>
              <a:t>Applications must be submitted before July 27, 2020 for activities occurring between April 1, 2020 and March 31, 2021.</a:t>
            </a:r>
            <a:endParaRPr>
              <a:solidFill>
                <a:srgbClr val="000000"/>
              </a:solidFill>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endParaRPr>
              <a:solidFill>
                <a:srgbClr val="000000"/>
              </a:solidFill>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r>
              <a:rPr lang="en">
                <a:solidFill>
                  <a:srgbClr val="000000"/>
                </a:solidFill>
                <a:latin typeface="Arial"/>
                <a:ea typeface="Arial"/>
                <a:cs typeface="Arial"/>
                <a:sym typeface="Arial"/>
              </a:rPr>
              <a:t>If you are eligible and would like to apply, please reach out to your local community foundation to discuss your project and application. </a:t>
            </a:r>
            <a:endParaRPr>
              <a:solidFill>
                <a:srgbClr val="000000"/>
              </a:solidFill>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endParaRPr>
              <a:solidFill>
                <a:srgbClr val="000000"/>
              </a:solidFill>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r>
              <a:rPr lang="en">
                <a:solidFill>
                  <a:srgbClr val="000000"/>
                </a:solidFill>
                <a:latin typeface="Arial"/>
                <a:ea typeface="Arial"/>
                <a:cs typeface="Arial"/>
                <a:sym typeface="Arial"/>
              </a:rPr>
              <a:t>When you are ready to apply, please visit the </a:t>
            </a:r>
            <a:r>
              <a:rPr lang="en" u="sng">
                <a:solidFill>
                  <a:schemeClr val="hlink"/>
                </a:solidFill>
                <a:latin typeface="Arial"/>
                <a:ea typeface="Arial"/>
                <a:cs typeface="Arial"/>
                <a:sym typeface="Arial"/>
                <a:hlinkClick r:id="rId3"/>
              </a:rPr>
              <a:t>Application Portal</a:t>
            </a:r>
            <a:r>
              <a:rPr lang="en">
                <a:solidFill>
                  <a:srgbClr val="000000"/>
                </a:solidFill>
                <a:latin typeface="Arial"/>
                <a:ea typeface="Arial"/>
                <a:cs typeface="Arial"/>
                <a:sym typeface="Arial"/>
              </a:rPr>
              <a:t>. Please review this video (link forthcoming) for instructions and help with submitting your application.</a:t>
            </a:r>
            <a:endParaRPr>
              <a:solidFill>
                <a:srgbClr val="000000"/>
              </a:solidFill>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endParaRPr>
              <a:solidFill>
                <a:srgbClr val="000000"/>
              </a:solidFill>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r>
              <a:rPr lang="en">
                <a:solidFill>
                  <a:srgbClr val="000000"/>
                </a:solidFill>
                <a:latin typeface="Arial"/>
                <a:ea typeface="Arial"/>
                <a:cs typeface="Arial"/>
                <a:sym typeface="Arial"/>
              </a:rPr>
              <a:t>If your organization is located in an area that is not served by a community foundation and you are interested in applying, please contact CFC at </a:t>
            </a:r>
            <a:r>
              <a:rPr lang="en" u="sng">
                <a:solidFill>
                  <a:schemeClr val="hlink"/>
                </a:solidFill>
                <a:latin typeface="Arial"/>
                <a:ea typeface="Arial"/>
                <a:cs typeface="Arial"/>
                <a:sym typeface="Arial"/>
                <a:hlinkClick r:id="rId4"/>
              </a:rPr>
              <a:t>covid19@communityfoundations.ca</a:t>
            </a:r>
            <a:r>
              <a:rPr lang="en">
                <a:solidFill>
                  <a:srgbClr val="000000"/>
                </a:solidFill>
                <a:latin typeface="Arial"/>
                <a:ea typeface="Arial"/>
                <a:cs typeface="Arial"/>
                <a:sym typeface="Arial"/>
              </a:rPr>
              <a:t> </a:t>
            </a:r>
            <a:endParaRPr>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26"/>
          <p:cNvSpPr txBox="1">
            <a:spLocks noGrp="1"/>
          </p:cNvSpPr>
          <p:nvPr>
            <p:ph type="sldNum" idx="12"/>
          </p:nvPr>
        </p:nvSpPr>
        <p:spPr>
          <a:xfrm>
            <a:off x="8472458" y="5246482"/>
            <a:ext cx="548700" cy="4374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13</a:t>
            </a:fld>
            <a:endParaRPr/>
          </a:p>
        </p:txBody>
      </p:sp>
      <p:sp>
        <p:nvSpPr>
          <p:cNvPr id="321" name="Google Shape;321;p26"/>
          <p:cNvSpPr txBox="1">
            <a:spLocks noGrp="1"/>
          </p:cNvSpPr>
          <p:nvPr>
            <p:ph type="title"/>
          </p:nvPr>
        </p:nvSpPr>
        <p:spPr>
          <a:xfrm>
            <a:off x="311700" y="312736"/>
            <a:ext cx="7629300" cy="636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latin typeface="Open Sans ExtraBold"/>
                <a:ea typeface="Open Sans ExtraBold"/>
                <a:cs typeface="Open Sans ExtraBold"/>
                <a:sym typeface="Open Sans ExtraBold"/>
              </a:rPr>
              <a:t>Application, Grant &amp; Reporting Summary</a:t>
            </a:r>
            <a:endParaRPr>
              <a:latin typeface="Open Sans ExtraBold"/>
              <a:ea typeface="Open Sans ExtraBold"/>
              <a:cs typeface="Open Sans ExtraBold"/>
              <a:sym typeface="Open Sans ExtraBold"/>
            </a:endParaRPr>
          </a:p>
        </p:txBody>
      </p:sp>
      <p:sp>
        <p:nvSpPr>
          <p:cNvPr id="322" name="Google Shape;322;p26"/>
          <p:cNvSpPr txBox="1">
            <a:spLocks noGrp="1"/>
          </p:cNvSpPr>
          <p:nvPr>
            <p:ph type="body" idx="1"/>
          </p:nvPr>
        </p:nvSpPr>
        <p:spPr>
          <a:xfrm>
            <a:off x="311700" y="823325"/>
            <a:ext cx="7629300" cy="500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373739"/>
                </a:solidFill>
                <a:latin typeface="Arial"/>
                <a:ea typeface="Arial"/>
                <a:cs typeface="Arial"/>
                <a:sym typeface="Arial"/>
              </a:rPr>
              <a:t>If you decide to apply, the online portal will allow you to create &amp; submit your application.</a:t>
            </a:r>
            <a:endParaRPr>
              <a:solidFill>
                <a:srgbClr val="373739"/>
              </a:solidFill>
              <a:latin typeface="Arial"/>
              <a:ea typeface="Arial"/>
              <a:cs typeface="Arial"/>
              <a:sym typeface="Arial"/>
            </a:endParaRPr>
          </a:p>
        </p:txBody>
      </p:sp>
      <p:sp>
        <p:nvSpPr>
          <p:cNvPr id="323" name="Google Shape;323;p26"/>
          <p:cNvSpPr/>
          <p:nvPr/>
        </p:nvSpPr>
        <p:spPr>
          <a:xfrm>
            <a:off x="418715" y="1321800"/>
            <a:ext cx="1356900" cy="658500"/>
          </a:xfrm>
          <a:prstGeom prst="rect">
            <a:avLst/>
          </a:prstGeom>
          <a:solidFill>
            <a:srgbClr val="EE5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26"/>
          <p:cNvSpPr/>
          <p:nvPr/>
        </p:nvSpPr>
        <p:spPr>
          <a:xfrm>
            <a:off x="413413" y="2061936"/>
            <a:ext cx="1356900" cy="658500"/>
          </a:xfrm>
          <a:prstGeom prst="rect">
            <a:avLst/>
          </a:prstGeom>
          <a:solidFill>
            <a:srgbClr val="EE5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26"/>
          <p:cNvSpPr/>
          <p:nvPr/>
        </p:nvSpPr>
        <p:spPr>
          <a:xfrm>
            <a:off x="408111" y="2793051"/>
            <a:ext cx="1356900" cy="658500"/>
          </a:xfrm>
          <a:prstGeom prst="rect">
            <a:avLst/>
          </a:prstGeom>
          <a:solidFill>
            <a:srgbClr val="EE5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26"/>
          <p:cNvSpPr/>
          <p:nvPr/>
        </p:nvSpPr>
        <p:spPr>
          <a:xfrm>
            <a:off x="414118" y="3519598"/>
            <a:ext cx="1356900" cy="658500"/>
          </a:xfrm>
          <a:prstGeom prst="rect">
            <a:avLst/>
          </a:prstGeom>
          <a:solidFill>
            <a:srgbClr val="EE5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6"/>
          <p:cNvSpPr txBox="1">
            <a:spLocks noGrp="1"/>
          </p:cNvSpPr>
          <p:nvPr>
            <p:ph type="body" idx="1"/>
          </p:nvPr>
        </p:nvSpPr>
        <p:spPr>
          <a:xfrm>
            <a:off x="387900" y="1401352"/>
            <a:ext cx="1425900" cy="5070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a:solidFill>
                  <a:srgbClr val="FFFFFF"/>
                </a:solidFill>
                <a:latin typeface="Open Sans ExtraBold"/>
                <a:ea typeface="Open Sans ExtraBold"/>
                <a:cs typeface="Open Sans ExtraBold"/>
                <a:sym typeface="Open Sans ExtraBold"/>
              </a:rPr>
              <a:t>Eligibility</a:t>
            </a:r>
            <a:endParaRPr>
              <a:solidFill>
                <a:srgbClr val="FFFFFF"/>
              </a:solidFill>
              <a:latin typeface="Open Sans ExtraBold"/>
              <a:ea typeface="Open Sans ExtraBold"/>
              <a:cs typeface="Open Sans ExtraBold"/>
              <a:sym typeface="Open Sans ExtraBold"/>
            </a:endParaRPr>
          </a:p>
          <a:p>
            <a:pPr marL="0" lvl="0" indent="0" algn="ctr" rtl="0">
              <a:lnSpc>
                <a:spcPct val="100000"/>
              </a:lnSpc>
              <a:spcBef>
                <a:spcPts val="0"/>
              </a:spcBef>
              <a:spcAft>
                <a:spcPts val="0"/>
              </a:spcAft>
              <a:buNone/>
            </a:pPr>
            <a:r>
              <a:rPr lang="en">
                <a:solidFill>
                  <a:srgbClr val="FFFFFF"/>
                </a:solidFill>
                <a:latin typeface="Open Sans ExtraBold"/>
                <a:ea typeface="Open Sans ExtraBold"/>
                <a:cs typeface="Open Sans ExtraBold"/>
                <a:sym typeface="Open Sans ExtraBold"/>
              </a:rPr>
              <a:t>Quiz</a:t>
            </a:r>
            <a:endParaRPr>
              <a:solidFill>
                <a:srgbClr val="FFFFFF"/>
              </a:solidFill>
              <a:latin typeface="Open Sans ExtraBold"/>
              <a:ea typeface="Open Sans ExtraBold"/>
              <a:cs typeface="Open Sans ExtraBold"/>
              <a:sym typeface="Open Sans ExtraBold"/>
            </a:endParaRPr>
          </a:p>
        </p:txBody>
      </p:sp>
      <p:sp>
        <p:nvSpPr>
          <p:cNvPr id="328" name="Google Shape;328;p26"/>
          <p:cNvSpPr txBox="1">
            <a:spLocks noGrp="1"/>
          </p:cNvSpPr>
          <p:nvPr>
            <p:ph type="body" idx="1"/>
          </p:nvPr>
        </p:nvSpPr>
        <p:spPr>
          <a:xfrm>
            <a:off x="387900" y="2101698"/>
            <a:ext cx="1425900" cy="5070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a:solidFill>
                  <a:srgbClr val="FFFFFF"/>
                </a:solidFill>
                <a:latin typeface="Open Sans ExtraBold"/>
                <a:ea typeface="Open Sans ExtraBold"/>
                <a:cs typeface="Open Sans ExtraBold"/>
                <a:sym typeface="Open Sans ExtraBold"/>
              </a:rPr>
              <a:t>Grant</a:t>
            </a:r>
            <a:br>
              <a:rPr lang="en">
                <a:solidFill>
                  <a:srgbClr val="FFFFFF"/>
                </a:solidFill>
                <a:latin typeface="Open Sans ExtraBold"/>
                <a:ea typeface="Open Sans ExtraBold"/>
                <a:cs typeface="Open Sans ExtraBold"/>
                <a:sym typeface="Open Sans ExtraBold"/>
              </a:rPr>
            </a:br>
            <a:r>
              <a:rPr lang="en">
                <a:solidFill>
                  <a:srgbClr val="FFFFFF"/>
                </a:solidFill>
                <a:latin typeface="Open Sans ExtraBold"/>
                <a:ea typeface="Open Sans ExtraBold"/>
                <a:cs typeface="Open Sans ExtraBold"/>
                <a:sym typeface="Open Sans ExtraBold"/>
              </a:rPr>
              <a:t>Application</a:t>
            </a:r>
            <a:endParaRPr>
              <a:solidFill>
                <a:srgbClr val="FFFFFF"/>
              </a:solidFill>
              <a:latin typeface="Open Sans ExtraBold"/>
              <a:ea typeface="Open Sans ExtraBold"/>
              <a:cs typeface="Open Sans ExtraBold"/>
              <a:sym typeface="Open Sans ExtraBold"/>
            </a:endParaRPr>
          </a:p>
        </p:txBody>
      </p:sp>
      <p:sp>
        <p:nvSpPr>
          <p:cNvPr id="329" name="Google Shape;329;p26"/>
          <p:cNvSpPr txBox="1">
            <a:spLocks noGrp="1"/>
          </p:cNvSpPr>
          <p:nvPr>
            <p:ph type="body" idx="1"/>
          </p:nvPr>
        </p:nvSpPr>
        <p:spPr>
          <a:xfrm>
            <a:off x="376583" y="2832814"/>
            <a:ext cx="1425900" cy="5070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a:solidFill>
                  <a:srgbClr val="FFFFFF"/>
                </a:solidFill>
                <a:latin typeface="Open Sans ExtraBold"/>
                <a:ea typeface="Open Sans ExtraBold"/>
                <a:cs typeface="Open Sans ExtraBold"/>
                <a:sym typeface="Open Sans ExtraBold"/>
              </a:rPr>
              <a:t>Electronic</a:t>
            </a:r>
            <a:endParaRPr>
              <a:solidFill>
                <a:srgbClr val="FFFFFF"/>
              </a:solidFill>
              <a:latin typeface="Open Sans ExtraBold"/>
              <a:ea typeface="Open Sans ExtraBold"/>
              <a:cs typeface="Open Sans ExtraBold"/>
              <a:sym typeface="Open Sans ExtraBold"/>
            </a:endParaRPr>
          </a:p>
          <a:p>
            <a:pPr marL="0" lvl="0" indent="0" algn="ctr" rtl="0">
              <a:lnSpc>
                <a:spcPct val="100000"/>
              </a:lnSpc>
              <a:spcBef>
                <a:spcPts val="0"/>
              </a:spcBef>
              <a:spcAft>
                <a:spcPts val="0"/>
              </a:spcAft>
              <a:buNone/>
            </a:pPr>
            <a:r>
              <a:rPr lang="en">
                <a:solidFill>
                  <a:srgbClr val="FFFFFF"/>
                </a:solidFill>
                <a:latin typeface="Open Sans ExtraBold"/>
                <a:ea typeface="Open Sans ExtraBold"/>
                <a:cs typeface="Open Sans ExtraBold"/>
                <a:sym typeface="Open Sans ExtraBold"/>
              </a:rPr>
              <a:t>Banking Info</a:t>
            </a:r>
            <a:endParaRPr>
              <a:solidFill>
                <a:srgbClr val="FFFFFF"/>
              </a:solidFill>
              <a:latin typeface="Open Sans ExtraBold"/>
              <a:ea typeface="Open Sans ExtraBold"/>
              <a:cs typeface="Open Sans ExtraBold"/>
              <a:sym typeface="Open Sans ExtraBold"/>
            </a:endParaRPr>
          </a:p>
        </p:txBody>
      </p:sp>
      <p:sp>
        <p:nvSpPr>
          <p:cNvPr id="330" name="Google Shape;330;p26"/>
          <p:cNvSpPr txBox="1">
            <a:spLocks noGrp="1"/>
          </p:cNvSpPr>
          <p:nvPr>
            <p:ph type="body" idx="1"/>
          </p:nvPr>
        </p:nvSpPr>
        <p:spPr>
          <a:xfrm>
            <a:off x="376575" y="3579255"/>
            <a:ext cx="1425900" cy="5070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a:solidFill>
                  <a:srgbClr val="FFFFFF"/>
                </a:solidFill>
                <a:latin typeface="Open Sans ExtraBold"/>
                <a:ea typeface="Open Sans ExtraBold"/>
                <a:cs typeface="Open Sans ExtraBold"/>
                <a:sym typeface="Open Sans ExtraBold"/>
              </a:rPr>
              <a:t>Grant</a:t>
            </a:r>
            <a:br>
              <a:rPr lang="en">
                <a:solidFill>
                  <a:srgbClr val="FFFFFF"/>
                </a:solidFill>
                <a:latin typeface="Open Sans ExtraBold"/>
                <a:ea typeface="Open Sans ExtraBold"/>
                <a:cs typeface="Open Sans ExtraBold"/>
                <a:sym typeface="Open Sans ExtraBold"/>
              </a:rPr>
            </a:br>
            <a:r>
              <a:rPr lang="en">
                <a:solidFill>
                  <a:srgbClr val="FFFFFF"/>
                </a:solidFill>
                <a:latin typeface="Open Sans ExtraBold"/>
                <a:ea typeface="Open Sans ExtraBold"/>
                <a:cs typeface="Open Sans ExtraBold"/>
                <a:sym typeface="Open Sans ExtraBold"/>
              </a:rPr>
              <a:t>Agreement</a:t>
            </a:r>
            <a:endParaRPr>
              <a:solidFill>
                <a:srgbClr val="FFFFFF"/>
              </a:solidFill>
              <a:latin typeface="Open Sans ExtraBold"/>
              <a:ea typeface="Open Sans ExtraBold"/>
              <a:cs typeface="Open Sans ExtraBold"/>
              <a:sym typeface="Open Sans ExtraBold"/>
            </a:endParaRPr>
          </a:p>
        </p:txBody>
      </p:sp>
      <p:sp>
        <p:nvSpPr>
          <p:cNvPr id="331" name="Google Shape;331;p26"/>
          <p:cNvSpPr txBox="1">
            <a:spLocks noGrp="1"/>
          </p:cNvSpPr>
          <p:nvPr>
            <p:ph type="body" idx="1"/>
          </p:nvPr>
        </p:nvSpPr>
        <p:spPr>
          <a:xfrm>
            <a:off x="1882524" y="1310475"/>
            <a:ext cx="3117300" cy="658500"/>
          </a:xfrm>
          <a:prstGeom prst="rect">
            <a:avLst/>
          </a:prstGeom>
        </p:spPr>
        <p:txBody>
          <a:bodyPr spcFirstLastPara="1" wrap="square" lIns="91425" tIns="91425" rIns="91425" bIns="91425" anchor="t" anchorCtr="0">
            <a:noAutofit/>
          </a:bodyPr>
          <a:lstStyle/>
          <a:p>
            <a:pPr marL="171450" lvl="0" indent="-190500" algn="l" rtl="0">
              <a:spcBef>
                <a:spcPts val="0"/>
              </a:spcBef>
              <a:spcAft>
                <a:spcPts val="0"/>
              </a:spcAft>
              <a:buClr>
                <a:srgbClr val="373739"/>
              </a:buClr>
              <a:buSzPts val="1200"/>
              <a:buFont typeface="Arial"/>
              <a:buChar char="●"/>
            </a:pPr>
            <a:r>
              <a:rPr lang="en">
                <a:solidFill>
                  <a:srgbClr val="373739"/>
                </a:solidFill>
                <a:latin typeface="Arial"/>
                <a:ea typeface="Arial"/>
                <a:cs typeface="Arial"/>
                <a:sym typeface="Arial"/>
              </a:rPr>
              <a:t>Eligibility</a:t>
            </a:r>
            <a:endParaRPr>
              <a:solidFill>
                <a:srgbClr val="373739"/>
              </a:solidFill>
              <a:latin typeface="Arial"/>
              <a:ea typeface="Arial"/>
              <a:cs typeface="Arial"/>
              <a:sym typeface="Arial"/>
            </a:endParaRPr>
          </a:p>
          <a:p>
            <a:pPr marL="171450" lvl="0" indent="-190500" algn="l" rtl="0">
              <a:spcBef>
                <a:spcPts val="0"/>
              </a:spcBef>
              <a:spcAft>
                <a:spcPts val="0"/>
              </a:spcAft>
              <a:buClr>
                <a:srgbClr val="373739"/>
              </a:buClr>
              <a:buSzPts val="1200"/>
              <a:buFont typeface="Arial"/>
              <a:buChar char="●"/>
            </a:pPr>
            <a:r>
              <a:rPr lang="en">
                <a:solidFill>
                  <a:srgbClr val="373739"/>
                </a:solidFill>
                <a:latin typeface="Arial"/>
                <a:ea typeface="Arial"/>
                <a:cs typeface="Arial"/>
                <a:sym typeface="Arial"/>
              </a:rPr>
              <a:t>See next slide</a:t>
            </a:r>
            <a:endParaRPr>
              <a:solidFill>
                <a:srgbClr val="373739"/>
              </a:solidFill>
              <a:latin typeface="Arial"/>
              <a:ea typeface="Arial"/>
              <a:cs typeface="Arial"/>
              <a:sym typeface="Arial"/>
            </a:endParaRPr>
          </a:p>
        </p:txBody>
      </p:sp>
      <p:sp>
        <p:nvSpPr>
          <p:cNvPr id="332" name="Google Shape;332;p26"/>
          <p:cNvSpPr/>
          <p:nvPr/>
        </p:nvSpPr>
        <p:spPr>
          <a:xfrm>
            <a:off x="414118" y="4247777"/>
            <a:ext cx="1356900" cy="658500"/>
          </a:xfrm>
          <a:prstGeom prst="rect">
            <a:avLst/>
          </a:prstGeom>
          <a:solidFill>
            <a:srgbClr val="EE5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26"/>
          <p:cNvSpPr txBox="1">
            <a:spLocks noGrp="1"/>
          </p:cNvSpPr>
          <p:nvPr>
            <p:ph type="body" idx="1"/>
          </p:nvPr>
        </p:nvSpPr>
        <p:spPr>
          <a:xfrm>
            <a:off x="376575" y="4307434"/>
            <a:ext cx="1425900" cy="5070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a:solidFill>
                  <a:srgbClr val="FFFFFF"/>
                </a:solidFill>
                <a:latin typeface="Open Sans ExtraBold"/>
                <a:ea typeface="Open Sans ExtraBold"/>
                <a:cs typeface="Open Sans ExtraBold"/>
                <a:sym typeface="Open Sans ExtraBold"/>
              </a:rPr>
              <a:t>Grant</a:t>
            </a:r>
            <a:br>
              <a:rPr lang="en">
                <a:solidFill>
                  <a:srgbClr val="FFFFFF"/>
                </a:solidFill>
                <a:latin typeface="Open Sans ExtraBold"/>
                <a:ea typeface="Open Sans ExtraBold"/>
                <a:cs typeface="Open Sans ExtraBold"/>
                <a:sym typeface="Open Sans ExtraBold"/>
              </a:rPr>
            </a:br>
            <a:r>
              <a:rPr lang="en">
                <a:solidFill>
                  <a:srgbClr val="FFFFFF"/>
                </a:solidFill>
                <a:latin typeface="Open Sans ExtraBold"/>
                <a:ea typeface="Open Sans ExtraBold"/>
                <a:cs typeface="Open Sans ExtraBold"/>
                <a:sym typeface="Open Sans ExtraBold"/>
              </a:rPr>
              <a:t>Reporting</a:t>
            </a:r>
            <a:endParaRPr>
              <a:solidFill>
                <a:srgbClr val="FFFFFF"/>
              </a:solidFill>
              <a:latin typeface="Open Sans ExtraBold"/>
              <a:ea typeface="Open Sans ExtraBold"/>
              <a:cs typeface="Open Sans ExtraBold"/>
              <a:sym typeface="Open Sans ExtraBold"/>
            </a:endParaRPr>
          </a:p>
        </p:txBody>
      </p:sp>
      <p:sp>
        <p:nvSpPr>
          <p:cNvPr id="334" name="Google Shape;334;p26"/>
          <p:cNvSpPr txBox="1">
            <a:spLocks noGrp="1"/>
          </p:cNvSpPr>
          <p:nvPr>
            <p:ph type="body" idx="1"/>
          </p:nvPr>
        </p:nvSpPr>
        <p:spPr>
          <a:xfrm>
            <a:off x="1882524" y="2044937"/>
            <a:ext cx="3117300" cy="658500"/>
          </a:xfrm>
          <a:prstGeom prst="rect">
            <a:avLst/>
          </a:prstGeom>
        </p:spPr>
        <p:txBody>
          <a:bodyPr spcFirstLastPara="1" wrap="square" lIns="91425" tIns="91425" rIns="91425" bIns="91425" anchor="t" anchorCtr="0">
            <a:noAutofit/>
          </a:bodyPr>
          <a:lstStyle/>
          <a:p>
            <a:pPr marL="171450" lvl="0" indent="-190500" algn="l" rtl="0">
              <a:spcBef>
                <a:spcPts val="0"/>
              </a:spcBef>
              <a:spcAft>
                <a:spcPts val="0"/>
              </a:spcAft>
              <a:buClr>
                <a:srgbClr val="373739"/>
              </a:buClr>
              <a:buSzPts val="1200"/>
              <a:buFont typeface="Arial"/>
              <a:buChar char="●"/>
            </a:pPr>
            <a:r>
              <a:rPr lang="en">
                <a:solidFill>
                  <a:srgbClr val="373739"/>
                </a:solidFill>
                <a:latin typeface="Arial"/>
                <a:ea typeface="Arial"/>
                <a:cs typeface="Arial"/>
                <a:sym typeface="Arial"/>
              </a:rPr>
              <a:t>Five sections</a:t>
            </a:r>
            <a:endParaRPr>
              <a:solidFill>
                <a:srgbClr val="373739"/>
              </a:solidFill>
              <a:latin typeface="Arial"/>
              <a:ea typeface="Arial"/>
              <a:cs typeface="Arial"/>
              <a:sym typeface="Arial"/>
            </a:endParaRPr>
          </a:p>
          <a:p>
            <a:pPr marL="171450" lvl="0" indent="-190500" algn="l" rtl="0">
              <a:spcBef>
                <a:spcPts val="0"/>
              </a:spcBef>
              <a:spcAft>
                <a:spcPts val="0"/>
              </a:spcAft>
              <a:buClr>
                <a:srgbClr val="373739"/>
              </a:buClr>
              <a:buSzPts val="1200"/>
              <a:buFont typeface="Arial"/>
              <a:buChar char="●"/>
            </a:pPr>
            <a:r>
              <a:rPr lang="en">
                <a:solidFill>
                  <a:srgbClr val="373739"/>
                </a:solidFill>
                <a:latin typeface="Arial"/>
                <a:ea typeface="Arial"/>
                <a:cs typeface="Arial"/>
                <a:sym typeface="Arial"/>
              </a:rPr>
              <a:t>Approximately 15 minutes to complete</a:t>
            </a:r>
            <a:endParaRPr>
              <a:solidFill>
                <a:srgbClr val="373739"/>
              </a:solidFill>
              <a:latin typeface="Arial"/>
              <a:ea typeface="Arial"/>
              <a:cs typeface="Arial"/>
              <a:sym typeface="Arial"/>
            </a:endParaRPr>
          </a:p>
        </p:txBody>
      </p:sp>
      <p:sp>
        <p:nvSpPr>
          <p:cNvPr id="335" name="Google Shape;335;p26"/>
          <p:cNvSpPr txBox="1">
            <a:spLocks noGrp="1"/>
          </p:cNvSpPr>
          <p:nvPr>
            <p:ph type="body" idx="1"/>
          </p:nvPr>
        </p:nvSpPr>
        <p:spPr>
          <a:xfrm>
            <a:off x="1882524" y="2779400"/>
            <a:ext cx="3117300" cy="658500"/>
          </a:xfrm>
          <a:prstGeom prst="rect">
            <a:avLst/>
          </a:prstGeom>
        </p:spPr>
        <p:txBody>
          <a:bodyPr spcFirstLastPara="1" wrap="square" lIns="91425" tIns="91425" rIns="91425" bIns="91425" anchor="t" anchorCtr="0">
            <a:noAutofit/>
          </a:bodyPr>
          <a:lstStyle/>
          <a:p>
            <a:pPr marL="171450" lvl="0" indent="-190500" algn="l" rtl="0">
              <a:spcBef>
                <a:spcPts val="0"/>
              </a:spcBef>
              <a:spcAft>
                <a:spcPts val="0"/>
              </a:spcAft>
              <a:buClr>
                <a:srgbClr val="373739"/>
              </a:buClr>
              <a:buSzPts val="1200"/>
              <a:buFont typeface="Arial"/>
              <a:buChar char="●"/>
            </a:pPr>
            <a:r>
              <a:rPr lang="en">
                <a:solidFill>
                  <a:srgbClr val="373739"/>
                </a:solidFill>
                <a:latin typeface="Arial"/>
                <a:ea typeface="Arial"/>
                <a:cs typeface="Arial"/>
                <a:sym typeface="Arial"/>
              </a:rPr>
              <a:t>Banking information</a:t>
            </a:r>
            <a:endParaRPr>
              <a:solidFill>
                <a:srgbClr val="373739"/>
              </a:solidFill>
              <a:latin typeface="Arial"/>
              <a:ea typeface="Arial"/>
              <a:cs typeface="Arial"/>
              <a:sym typeface="Arial"/>
            </a:endParaRPr>
          </a:p>
          <a:p>
            <a:pPr marL="171450" lvl="0" indent="-190500" algn="l" rtl="0">
              <a:spcBef>
                <a:spcPts val="0"/>
              </a:spcBef>
              <a:spcAft>
                <a:spcPts val="0"/>
              </a:spcAft>
              <a:buClr>
                <a:srgbClr val="373739"/>
              </a:buClr>
              <a:buSzPts val="1200"/>
              <a:buFont typeface="Arial"/>
              <a:buChar char="●"/>
            </a:pPr>
            <a:r>
              <a:rPr lang="en">
                <a:solidFill>
                  <a:srgbClr val="373739"/>
                </a:solidFill>
                <a:latin typeface="Arial"/>
                <a:ea typeface="Arial"/>
                <a:cs typeface="Arial"/>
                <a:sym typeface="Arial"/>
              </a:rPr>
              <a:t>Voided Cheque</a:t>
            </a:r>
            <a:endParaRPr>
              <a:solidFill>
                <a:srgbClr val="373739"/>
              </a:solidFill>
              <a:latin typeface="Arial"/>
              <a:ea typeface="Arial"/>
              <a:cs typeface="Arial"/>
              <a:sym typeface="Arial"/>
            </a:endParaRPr>
          </a:p>
        </p:txBody>
      </p:sp>
      <p:sp>
        <p:nvSpPr>
          <p:cNvPr id="336" name="Google Shape;336;p26"/>
          <p:cNvSpPr txBox="1">
            <a:spLocks noGrp="1"/>
          </p:cNvSpPr>
          <p:nvPr>
            <p:ph type="body" idx="1"/>
          </p:nvPr>
        </p:nvSpPr>
        <p:spPr>
          <a:xfrm>
            <a:off x="1882524" y="3513862"/>
            <a:ext cx="3117300" cy="658500"/>
          </a:xfrm>
          <a:prstGeom prst="rect">
            <a:avLst/>
          </a:prstGeom>
        </p:spPr>
        <p:txBody>
          <a:bodyPr spcFirstLastPara="1" wrap="square" lIns="91425" tIns="91425" rIns="91425" bIns="91425" anchor="t" anchorCtr="0">
            <a:noAutofit/>
          </a:bodyPr>
          <a:lstStyle/>
          <a:p>
            <a:pPr marL="171450" lvl="0" indent="-190500" algn="l" rtl="0">
              <a:spcBef>
                <a:spcPts val="0"/>
              </a:spcBef>
              <a:spcAft>
                <a:spcPts val="0"/>
              </a:spcAft>
              <a:buClr>
                <a:srgbClr val="373739"/>
              </a:buClr>
              <a:buSzPts val="1200"/>
              <a:buFont typeface="Arial"/>
              <a:buChar char="●"/>
            </a:pPr>
            <a:r>
              <a:rPr lang="en">
                <a:solidFill>
                  <a:srgbClr val="373739"/>
                </a:solidFill>
                <a:latin typeface="Arial"/>
                <a:ea typeface="Arial"/>
                <a:cs typeface="Arial"/>
                <a:sym typeface="Arial"/>
              </a:rPr>
              <a:t>Terms &amp; Conditions</a:t>
            </a:r>
            <a:endParaRPr>
              <a:solidFill>
                <a:srgbClr val="373739"/>
              </a:solidFill>
              <a:latin typeface="Arial"/>
              <a:ea typeface="Arial"/>
              <a:cs typeface="Arial"/>
              <a:sym typeface="Arial"/>
            </a:endParaRPr>
          </a:p>
          <a:p>
            <a:pPr marL="171450" lvl="0" indent="-190500" algn="l" rtl="0">
              <a:spcBef>
                <a:spcPts val="0"/>
              </a:spcBef>
              <a:spcAft>
                <a:spcPts val="0"/>
              </a:spcAft>
              <a:buClr>
                <a:srgbClr val="373739"/>
              </a:buClr>
              <a:buSzPts val="1200"/>
              <a:buFont typeface="Arial"/>
              <a:buChar char="●"/>
            </a:pPr>
            <a:r>
              <a:rPr lang="en">
                <a:solidFill>
                  <a:srgbClr val="373739"/>
                </a:solidFill>
                <a:latin typeface="Arial"/>
                <a:ea typeface="Arial"/>
                <a:cs typeface="Arial"/>
                <a:sym typeface="Arial"/>
              </a:rPr>
              <a:t>Confirming Reporting Requirements</a:t>
            </a:r>
            <a:endParaRPr>
              <a:solidFill>
                <a:srgbClr val="373739"/>
              </a:solidFill>
              <a:latin typeface="Arial"/>
              <a:ea typeface="Arial"/>
              <a:cs typeface="Arial"/>
              <a:sym typeface="Arial"/>
            </a:endParaRPr>
          </a:p>
        </p:txBody>
      </p:sp>
      <p:sp>
        <p:nvSpPr>
          <p:cNvPr id="337" name="Google Shape;337;p26"/>
          <p:cNvSpPr txBox="1">
            <a:spLocks noGrp="1"/>
          </p:cNvSpPr>
          <p:nvPr>
            <p:ph type="body" idx="1"/>
          </p:nvPr>
        </p:nvSpPr>
        <p:spPr>
          <a:xfrm>
            <a:off x="1882524" y="4248325"/>
            <a:ext cx="3117300" cy="658500"/>
          </a:xfrm>
          <a:prstGeom prst="rect">
            <a:avLst/>
          </a:prstGeom>
        </p:spPr>
        <p:txBody>
          <a:bodyPr spcFirstLastPara="1" wrap="square" lIns="91425" tIns="91425" rIns="91425" bIns="91425" anchor="t" anchorCtr="0">
            <a:noAutofit/>
          </a:bodyPr>
          <a:lstStyle/>
          <a:p>
            <a:pPr marL="171450" lvl="0" indent="-190500" algn="l" rtl="0">
              <a:spcBef>
                <a:spcPts val="0"/>
              </a:spcBef>
              <a:spcAft>
                <a:spcPts val="0"/>
              </a:spcAft>
              <a:buClr>
                <a:srgbClr val="373739"/>
              </a:buClr>
              <a:buSzPts val="1200"/>
              <a:buFont typeface="Arial"/>
              <a:buChar char="●"/>
            </a:pPr>
            <a:r>
              <a:rPr lang="en">
                <a:solidFill>
                  <a:srgbClr val="373739"/>
                </a:solidFill>
                <a:latin typeface="Arial"/>
                <a:ea typeface="Arial"/>
                <a:cs typeface="Arial"/>
                <a:sym typeface="Arial"/>
              </a:rPr>
              <a:t>Due by March 31st, 2021</a:t>
            </a:r>
            <a:endParaRPr>
              <a:solidFill>
                <a:srgbClr val="373739"/>
              </a:solidFill>
              <a:latin typeface="Arial"/>
              <a:ea typeface="Arial"/>
              <a:cs typeface="Arial"/>
              <a:sym typeface="Arial"/>
            </a:endParaRPr>
          </a:p>
          <a:p>
            <a:pPr marL="171450" lvl="0" indent="-190500" algn="l" rtl="0">
              <a:spcBef>
                <a:spcPts val="0"/>
              </a:spcBef>
              <a:spcAft>
                <a:spcPts val="0"/>
              </a:spcAft>
              <a:buClr>
                <a:srgbClr val="373739"/>
              </a:buClr>
              <a:buSzPts val="1200"/>
              <a:buFont typeface="Arial"/>
              <a:buChar char="●"/>
            </a:pPr>
            <a:r>
              <a:rPr lang="en">
                <a:solidFill>
                  <a:srgbClr val="373739"/>
                </a:solidFill>
                <a:latin typeface="Arial"/>
                <a:ea typeface="Arial"/>
                <a:cs typeface="Arial"/>
                <a:sym typeface="Arial"/>
              </a:rPr>
              <a:t>Simple Reporting</a:t>
            </a:r>
            <a:endParaRPr>
              <a:solidFill>
                <a:srgbClr val="373739"/>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cxnSp>
        <p:nvCxnSpPr>
          <p:cNvPr id="342" name="Google Shape;342;p27"/>
          <p:cNvCxnSpPr/>
          <p:nvPr/>
        </p:nvCxnSpPr>
        <p:spPr>
          <a:xfrm rot="10800000">
            <a:off x="5869251" y="2319400"/>
            <a:ext cx="0" cy="1427400"/>
          </a:xfrm>
          <a:prstGeom prst="straightConnector1">
            <a:avLst/>
          </a:prstGeom>
          <a:noFill/>
          <a:ln w="9525" cap="flat" cmpd="sng">
            <a:solidFill>
              <a:schemeClr val="dk2"/>
            </a:solidFill>
            <a:prstDash val="solid"/>
            <a:round/>
            <a:headEnd type="none" w="med" len="med"/>
            <a:tailEnd type="triangle" w="med" len="med"/>
          </a:ln>
        </p:spPr>
      </p:cxnSp>
      <p:sp>
        <p:nvSpPr>
          <p:cNvPr id="343" name="Google Shape;343;p27"/>
          <p:cNvSpPr txBox="1">
            <a:spLocks noGrp="1"/>
          </p:cNvSpPr>
          <p:nvPr>
            <p:ph type="body" idx="1"/>
          </p:nvPr>
        </p:nvSpPr>
        <p:spPr>
          <a:xfrm>
            <a:off x="-229486" y="3874705"/>
            <a:ext cx="1356900" cy="507000"/>
          </a:xfrm>
          <a:prstGeom prst="rect">
            <a:avLst/>
          </a:prstGeom>
        </p:spPr>
        <p:txBody>
          <a:bodyPr spcFirstLastPara="1" wrap="square" lIns="91425" tIns="91425" rIns="91425" bIns="91425" anchor="ctr" anchorCtr="0">
            <a:noAutofit/>
          </a:bodyPr>
          <a:lstStyle/>
          <a:p>
            <a:pPr marL="0" lvl="0" indent="0" algn="r" rtl="0">
              <a:lnSpc>
                <a:spcPct val="100000"/>
              </a:lnSpc>
              <a:spcBef>
                <a:spcPts val="0"/>
              </a:spcBef>
              <a:spcAft>
                <a:spcPts val="0"/>
              </a:spcAft>
              <a:buNone/>
            </a:pPr>
            <a:r>
              <a:rPr lang="en" b="1">
                <a:solidFill>
                  <a:srgbClr val="373739"/>
                </a:solidFill>
              </a:rPr>
              <a:t>Application</a:t>
            </a:r>
            <a:endParaRPr b="1">
              <a:solidFill>
                <a:srgbClr val="373739"/>
              </a:solidFill>
            </a:endParaRPr>
          </a:p>
          <a:p>
            <a:pPr marL="0" lvl="0" indent="0" algn="r" rtl="0">
              <a:lnSpc>
                <a:spcPct val="100000"/>
              </a:lnSpc>
              <a:spcBef>
                <a:spcPts val="0"/>
              </a:spcBef>
              <a:spcAft>
                <a:spcPts val="0"/>
              </a:spcAft>
              <a:buNone/>
            </a:pPr>
            <a:r>
              <a:rPr lang="en" b="1">
                <a:solidFill>
                  <a:srgbClr val="373739"/>
                </a:solidFill>
              </a:rPr>
              <a:t>Validation</a:t>
            </a:r>
            <a:endParaRPr b="1">
              <a:solidFill>
                <a:srgbClr val="373739"/>
              </a:solidFill>
            </a:endParaRPr>
          </a:p>
        </p:txBody>
      </p:sp>
      <p:sp>
        <p:nvSpPr>
          <p:cNvPr id="344" name="Google Shape;344;p27"/>
          <p:cNvSpPr txBox="1">
            <a:spLocks noGrp="1"/>
          </p:cNvSpPr>
          <p:nvPr>
            <p:ph type="sldNum" idx="12"/>
          </p:nvPr>
        </p:nvSpPr>
        <p:spPr>
          <a:xfrm>
            <a:off x="8472458" y="5246482"/>
            <a:ext cx="548700" cy="4374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14</a:t>
            </a:fld>
            <a:endParaRPr/>
          </a:p>
        </p:txBody>
      </p:sp>
      <p:sp>
        <p:nvSpPr>
          <p:cNvPr id="345" name="Google Shape;345;p27"/>
          <p:cNvSpPr txBox="1">
            <a:spLocks noGrp="1"/>
          </p:cNvSpPr>
          <p:nvPr>
            <p:ph type="title"/>
          </p:nvPr>
        </p:nvSpPr>
        <p:spPr>
          <a:xfrm>
            <a:off x="311700" y="312736"/>
            <a:ext cx="7629300" cy="636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latin typeface="Open Sans ExtraBold"/>
                <a:ea typeface="Open Sans ExtraBold"/>
                <a:cs typeface="Open Sans ExtraBold"/>
                <a:sym typeface="Open Sans ExtraBold"/>
              </a:rPr>
              <a:t>Grant Decision Turnaround Times &amp; Adjudication</a:t>
            </a:r>
            <a:endParaRPr>
              <a:latin typeface="Open Sans ExtraBold"/>
              <a:ea typeface="Open Sans ExtraBold"/>
              <a:cs typeface="Open Sans ExtraBold"/>
              <a:sym typeface="Open Sans ExtraBold"/>
            </a:endParaRPr>
          </a:p>
        </p:txBody>
      </p:sp>
      <p:sp>
        <p:nvSpPr>
          <p:cNvPr id="346" name="Google Shape;346;p27"/>
          <p:cNvSpPr txBox="1">
            <a:spLocks noGrp="1"/>
          </p:cNvSpPr>
          <p:nvPr>
            <p:ph type="body" idx="1"/>
          </p:nvPr>
        </p:nvSpPr>
        <p:spPr>
          <a:xfrm>
            <a:off x="311700" y="823325"/>
            <a:ext cx="7629300" cy="500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373739"/>
                </a:solidFill>
                <a:latin typeface="Arial"/>
                <a:ea typeface="Arial"/>
                <a:cs typeface="Arial"/>
                <a:sym typeface="Arial"/>
              </a:rPr>
              <a:t>As this is an emergency fund, we have developed a responsive granting process. Applications will be assessed on a weekly basis. </a:t>
            </a:r>
            <a:endParaRPr>
              <a:solidFill>
                <a:srgbClr val="373739"/>
              </a:solidFill>
              <a:latin typeface="Arial"/>
              <a:ea typeface="Arial"/>
              <a:cs typeface="Arial"/>
              <a:sym typeface="Arial"/>
            </a:endParaRPr>
          </a:p>
        </p:txBody>
      </p:sp>
      <p:sp>
        <p:nvSpPr>
          <p:cNvPr id="347" name="Google Shape;347;p27"/>
          <p:cNvSpPr/>
          <p:nvPr/>
        </p:nvSpPr>
        <p:spPr>
          <a:xfrm>
            <a:off x="1120482" y="1550400"/>
            <a:ext cx="1227600" cy="658500"/>
          </a:xfrm>
          <a:prstGeom prst="rect">
            <a:avLst/>
          </a:prstGeom>
          <a:solidFill>
            <a:srgbClr val="EE5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27"/>
          <p:cNvSpPr/>
          <p:nvPr/>
        </p:nvSpPr>
        <p:spPr>
          <a:xfrm>
            <a:off x="2494635" y="1554211"/>
            <a:ext cx="1227600" cy="658500"/>
          </a:xfrm>
          <a:prstGeom prst="rect">
            <a:avLst/>
          </a:prstGeom>
          <a:solidFill>
            <a:srgbClr val="EE5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27"/>
          <p:cNvSpPr txBox="1">
            <a:spLocks noGrp="1"/>
          </p:cNvSpPr>
          <p:nvPr>
            <p:ph type="body" idx="1"/>
          </p:nvPr>
        </p:nvSpPr>
        <p:spPr>
          <a:xfrm>
            <a:off x="1089272" y="1620080"/>
            <a:ext cx="1290000" cy="5070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b="1">
                <a:solidFill>
                  <a:srgbClr val="FFFFFF"/>
                </a:solidFill>
              </a:rPr>
              <a:t>Application</a:t>
            </a:r>
            <a:br>
              <a:rPr lang="en" b="1">
                <a:solidFill>
                  <a:srgbClr val="FFFFFF"/>
                </a:solidFill>
              </a:rPr>
            </a:br>
            <a:r>
              <a:rPr lang="en" b="1">
                <a:solidFill>
                  <a:srgbClr val="FFFFFF"/>
                </a:solidFill>
              </a:rPr>
              <a:t>Submitted</a:t>
            </a:r>
            <a:endParaRPr b="1">
              <a:solidFill>
                <a:srgbClr val="FFFFFF"/>
              </a:solidFill>
            </a:endParaRPr>
          </a:p>
        </p:txBody>
      </p:sp>
      <p:sp>
        <p:nvSpPr>
          <p:cNvPr id="350" name="Google Shape;350;p27"/>
          <p:cNvSpPr txBox="1">
            <a:spLocks noGrp="1"/>
          </p:cNvSpPr>
          <p:nvPr>
            <p:ph type="body" idx="1"/>
          </p:nvPr>
        </p:nvSpPr>
        <p:spPr>
          <a:xfrm>
            <a:off x="2463426" y="1620080"/>
            <a:ext cx="1290000" cy="5070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b="1">
                <a:solidFill>
                  <a:srgbClr val="FFFFFF"/>
                </a:solidFill>
              </a:rPr>
              <a:t>Application </a:t>
            </a:r>
            <a:br>
              <a:rPr lang="en" b="1">
                <a:solidFill>
                  <a:srgbClr val="FFFFFF"/>
                </a:solidFill>
              </a:rPr>
            </a:br>
            <a:r>
              <a:rPr lang="en" b="1">
                <a:solidFill>
                  <a:srgbClr val="FFFFFF"/>
                </a:solidFill>
              </a:rPr>
              <a:t>Under Review</a:t>
            </a:r>
            <a:endParaRPr b="1">
              <a:solidFill>
                <a:srgbClr val="FFFFFF"/>
              </a:solidFill>
            </a:endParaRPr>
          </a:p>
        </p:txBody>
      </p:sp>
      <p:sp>
        <p:nvSpPr>
          <p:cNvPr id="351" name="Google Shape;351;p27"/>
          <p:cNvSpPr/>
          <p:nvPr/>
        </p:nvSpPr>
        <p:spPr>
          <a:xfrm>
            <a:off x="3171485" y="2684377"/>
            <a:ext cx="1227600" cy="658500"/>
          </a:xfrm>
          <a:prstGeom prst="rect">
            <a:avLst/>
          </a:prstGeom>
          <a:solidFill>
            <a:srgbClr val="FDE3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27"/>
          <p:cNvSpPr txBox="1">
            <a:spLocks noGrp="1"/>
          </p:cNvSpPr>
          <p:nvPr>
            <p:ph type="body" idx="1"/>
          </p:nvPr>
        </p:nvSpPr>
        <p:spPr>
          <a:xfrm>
            <a:off x="3140276" y="2749157"/>
            <a:ext cx="1290000" cy="5070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b="1">
                <a:solidFill>
                  <a:srgbClr val="373739"/>
                </a:solidFill>
              </a:rPr>
              <a:t>Regular</a:t>
            </a:r>
            <a:endParaRPr b="1">
              <a:solidFill>
                <a:srgbClr val="373739"/>
              </a:solidFill>
            </a:endParaRPr>
          </a:p>
          <a:p>
            <a:pPr marL="0" lvl="0" indent="0" algn="ctr" rtl="0">
              <a:lnSpc>
                <a:spcPct val="100000"/>
              </a:lnSpc>
              <a:spcBef>
                <a:spcPts val="0"/>
              </a:spcBef>
              <a:spcAft>
                <a:spcPts val="0"/>
              </a:spcAft>
              <a:buNone/>
            </a:pPr>
            <a:r>
              <a:rPr lang="en" b="1">
                <a:solidFill>
                  <a:srgbClr val="373739"/>
                </a:solidFill>
              </a:rPr>
              <a:t>Reviews</a:t>
            </a:r>
            <a:endParaRPr sz="800">
              <a:solidFill>
                <a:srgbClr val="373739"/>
              </a:solidFill>
              <a:latin typeface="Roboto Light"/>
              <a:ea typeface="Roboto Light"/>
              <a:cs typeface="Roboto Light"/>
              <a:sym typeface="Roboto Light"/>
            </a:endParaRPr>
          </a:p>
        </p:txBody>
      </p:sp>
      <p:sp>
        <p:nvSpPr>
          <p:cNvPr id="353" name="Google Shape;353;p27"/>
          <p:cNvSpPr txBox="1">
            <a:spLocks noGrp="1"/>
          </p:cNvSpPr>
          <p:nvPr>
            <p:ph type="body" idx="1"/>
          </p:nvPr>
        </p:nvSpPr>
        <p:spPr>
          <a:xfrm>
            <a:off x="-229486" y="1629950"/>
            <a:ext cx="1356900" cy="507000"/>
          </a:xfrm>
          <a:prstGeom prst="rect">
            <a:avLst/>
          </a:prstGeom>
        </p:spPr>
        <p:txBody>
          <a:bodyPr spcFirstLastPara="1" wrap="square" lIns="91425" tIns="91425" rIns="91425" bIns="91425" anchor="ctr" anchorCtr="0">
            <a:noAutofit/>
          </a:bodyPr>
          <a:lstStyle/>
          <a:p>
            <a:pPr marL="0" lvl="0" indent="0" algn="r" rtl="0">
              <a:lnSpc>
                <a:spcPct val="100000"/>
              </a:lnSpc>
              <a:spcBef>
                <a:spcPts val="0"/>
              </a:spcBef>
              <a:spcAft>
                <a:spcPts val="0"/>
              </a:spcAft>
              <a:buNone/>
            </a:pPr>
            <a:r>
              <a:rPr lang="en" b="1">
                <a:solidFill>
                  <a:srgbClr val="373739"/>
                </a:solidFill>
              </a:rPr>
              <a:t>Qualified</a:t>
            </a:r>
            <a:endParaRPr b="1">
              <a:solidFill>
                <a:srgbClr val="373739"/>
              </a:solidFill>
            </a:endParaRPr>
          </a:p>
          <a:p>
            <a:pPr marL="0" lvl="0" indent="0" algn="r" rtl="0">
              <a:lnSpc>
                <a:spcPct val="100000"/>
              </a:lnSpc>
              <a:spcBef>
                <a:spcPts val="0"/>
              </a:spcBef>
              <a:spcAft>
                <a:spcPts val="0"/>
              </a:spcAft>
              <a:buNone/>
            </a:pPr>
            <a:r>
              <a:rPr lang="en" b="1">
                <a:solidFill>
                  <a:srgbClr val="373739"/>
                </a:solidFill>
              </a:rPr>
              <a:t>Donee</a:t>
            </a:r>
            <a:endParaRPr b="1">
              <a:solidFill>
                <a:srgbClr val="373739"/>
              </a:solidFill>
            </a:endParaRPr>
          </a:p>
        </p:txBody>
      </p:sp>
      <p:sp>
        <p:nvSpPr>
          <p:cNvPr id="354" name="Google Shape;354;p27"/>
          <p:cNvSpPr txBox="1">
            <a:spLocks noGrp="1"/>
          </p:cNvSpPr>
          <p:nvPr>
            <p:ph type="body" idx="1"/>
          </p:nvPr>
        </p:nvSpPr>
        <p:spPr>
          <a:xfrm>
            <a:off x="-229486" y="2772954"/>
            <a:ext cx="1356900" cy="507000"/>
          </a:xfrm>
          <a:prstGeom prst="rect">
            <a:avLst/>
          </a:prstGeom>
        </p:spPr>
        <p:txBody>
          <a:bodyPr spcFirstLastPara="1" wrap="square" lIns="91425" tIns="91425" rIns="91425" bIns="91425" anchor="ctr" anchorCtr="0">
            <a:noAutofit/>
          </a:bodyPr>
          <a:lstStyle/>
          <a:p>
            <a:pPr marL="0" lvl="0" indent="0" algn="r" rtl="0">
              <a:lnSpc>
                <a:spcPct val="100000"/>
              </a:lnSpc>
              <a:spcBef>
                <a:spcPts val="0"/>
              </a:spcBef>
              <a:spcAft>
                <a:spcPts val="0"/>
              </a:spcAft>
              <a:buNone/>
            </a:pPr>
            <a:r>
              <a:rPr lang="en" b="1">
                <a:solidFill>
                  <a:srgbClr val="373739"/>
                </a:solidFill>
              </a:rPr>
              <a:t>Application</a:t>
            </a:r>
            <a:br>
              <a:rPr lang="en" b="1">
                <a:solidFill>
                  <a:srgbClr val="373739"/>
                </a:solidFill>
              </a:rPr>
            </a:br>
            <a:r>
              <a:rPr lang="en" b="1">
                <a:solidFill>
                  <a:srgbClr val="373739"/>
                </a:solidFill>
              </a:rPr>
              <a:t>Review</a:t>
            </a:r>
            <a:endParaRPr b="1">
              <a:solidFill>
                <a:srgbClr val="373739"/>
              </a:solidFill>
            </a:endParaRPr>
          </a:p>
        </p:txBody>
      </p:sp>
      <p:sp>
        <p:nvSpPr>
          <p:cNvPr id="355" name="Google Shape;355;p27"/>
          <p:cNvSpPr/>
          <p:nvPr/>
        </p:nvSpPr>
        <p:spPr>
          <a:xfrm>
            <a:off x="3888958" y="1554211"/>
            <a:ext cx="1227600" cy="658500"/>
          </a:xfrm>
          <a:prstGeom prst="rect">
            <a:avLst/>
          </a:prstGeom>
          <a:solidFill>
            <a:srgbClr val="EE5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27"/>
          <p:cNvSpPr txBox="1">
            <a:spLocks noGrp="1"/>
          </p:cNvSpPr>
          <p:nvPr>
            <p:ph type="body" idx="1"/>
          </p:nvPr>
        </p:nvSpPr>
        <p:spPr>
          <a:xfrm>
            <a:off x="3857748" y="1620080"/>
            <a:ext cx="1290000" cy="5070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b="1">
                <a:solidFill>
                  <a:srgbClr val="FFFFFF"/>
                </a:solidFill>
              </a:rPr>
              <a:t>Grant</a:t>
            </a:r>
            <a:br>
              <a:rPr lang="en" b="1">
                <a:solidFill>
                  <a:srgbClr val="FFFFFF"/>
                </a:solidFill>
              </a:rPr>
            </a:br>
            <a:r>
              <a:rPr lang="en" b="1">
                <a:solidFill>
                  <a:srgbClr val="FFFFFF"/>
                </a:solidFill>
              </a:rPr>
              <a:t>Decision*</a:t>
            </a:r>
            <a:endParaRPr b="1">
              <a:solidFill>
                <a:srgbClr val="FFFFFF"/>
              </a:solidFill>
            </a:endParaRPr>
          </a:p>
        </p:txBody>
      </p:sp>
      <p:sp>
        <p:nvSpPr>
          <p:cNvPr id="357" name="Google Shape;357;p27"/>
          <p:cNvSpPr/>
          <p:nvPr/>
        </p:nvSpPr>
        <p:spPr>
          <a:xfrm>
            <a:off x="3698352" y="3826714"/>
            <a:ext cx="1227600" cy="658500"/>
          </a:xfrm>
          <a:prstGeom prst="rect">
            <a:avLst/>
          </a:prstGeom>
          <a:solidFill>
            <a:srgbClr val="3737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27"/>
          <p:cNvSpPr txBox="1">
            <a:spLocks noGrp="1"/>
          </p:cNvSpPr>
          <p:nvPr>
            <p:ph type="body" idx="1"/>
          </p:nvPr>
        </p:nvSpPr>
        <p:spPr>
          <a:xfrm>
            <a:off x="3667142" y="3899280"/>
            <a:ext cx="1290000" cy="5070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b="1">
                <a:solidFill>
                  <a:srgbClr val="FFFFFF"/>
                </a:solidFill>
              </a:rPr>
              <a:t>Timely</a:t>
            </a:r>
            <a:endParaRPr b="1">
              <a:solidFill>
                <a:srgbClr val="FFFFFF"/>
              </a:solidFill>
            </a:endParaRPr>
          </a:p>
          <a:p>
            <a:pPr marL="0" lvl="0" indent="0" algn="ctr" rtl="0">
              <a:lnSpc>
                <a:spcPct val="100000"/>
              </a:lnSpc>
              <a:spcBef>
                <a:spcPts val="0"/>
              </a:spcBef>
              <a:spcAft>
                <a:spcPts val="0"/>
              </a:spcAft>
              <a:buNone/>
            </a:pPr>
            <a:r>
              <a:rPr lang="en" b="1">
                <a:solidFill>
                  <a:srgbClr val="FFFFFF"/>
                </a:solidFill>
              </a:rPr>
              <a:t>Validation</a:t>
            </a:r>
            <a:endParaRPr sz="800">
              <a:solidFill>
                <a:srgbClr val="FFFFFF"/>
              </a:solidFill>
              <a:latin typeface="Roboto Light"/>
              <a:ea typeface="Roboto Light"/>
              <a:cs typeface="Roboto Light"/>
              <a:sym typeface="Roboto Light"/>
            </a:endParaRPr>
          </a:p>
        </p:txBody>
      </p:sp>
      <p:sp>
        <p:nvSpPr>
          <p:cNvPr id="359" name="Google Shape;359;p27"/>
          <p:cNvSpPr/>
          <p:nvPr/>
        </p:nvSpPr>
        <p:spPr>
          <a:xfrm>
            <a:off x="6657589" y="1554211"/>
            <a:ext cx="1227600" cy="658500"/>
          </a:xfrm>
          <a:prstGeom prst="rect">
            <a:avLst/>
          </a:prstGeom>
          <a:solidFill>
            <a:srgbClr val="EE5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27"/>
          <p:cNvSpPr txBox="1">
            <a:spLocks noGrp="1"/>
          </p:cNvSpPr>
          <p:nvPr>
            <p:ph type="body" idx="1"/>
          </p:nvPr>
        </p:nvSpPr>
        <p:spPr>
          <a:xfrm>
            <a:off x="6626380" y="1620080"/>
            <a:ext cx="1290000" cy="5070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b="1">
                <a:solidFill>
                  <a:srgbClr val="FFFFFF"/>
                </a:solidFill>
              </a:rPr>
              <a:t>Funds</a:t>
            </a:r>
            <a:endParaRPr b="1">
              <a:solidFill>
                <a:srgbClr val="FFFFFF"/>
              </a:solidFill>
            </a:endParaRPr>
          </a:p>
          <a:p>
            <a:pPr marL="0" lvl="0" indent="0" algn="ctr" rtl="0">
              <a:lnSpc>
                <a:spcPct val="100000"/>
              </a:lnSpc>
              <a:spcBef>
                <a:spcPts val="0"/>
              </a:spcBef>
              <a:spcAft>
                <a:spcPts val="0"/>
              </a:spcAft>
              <a:buNone/>
            </a:pPr>
            <a:r>
              <a:rPr lang="en" b="1">
                <a:solidFill>
                  <a:srgbClr val="FFFFFF"/>
                </a:solidFill>
              </a:rPr>
              <a:t>Transferred</a:t>
            </a:r>
            <a:endParaRPr b="1">
              <a:solidFill>
                <a:srgbClr val="FFFFFF"/>
              </a:solidFill>
            </a:endParaRPr>
          </a:p>
        </p:txBody>
      </p:sp>
      <p:sp>
        <p:nvSpPr>
          <p:cNvPr id="361" name="Google Shape;361;p27"/>
          <p:cNvSpPr txBox="1">
            <a:spLocks noGrp="1"/>
          </p:cNvSpPr>
          <p:nvPr>
            <p:ph type="body" idx="1"/>
          </p:nvPr>
        </p:nvSpPr>
        <p:spPr>
          <a:xfrm>
            <a:off x="4849978" y="3787333"/>
            <a:ext cx="2767800" cy="727500"/>
          </a:xfrm>
          <a:prstGeom prst="rect">
            <a:avLst/>
          </a:prstGeom>
        </p:spPr>
        <p:txBody>
          <a:bodyPr spcFirstLastPara="1" wrap="square" lIns="91425" tIns="91425" rIns="91425" bIns="91425" anchor="ctr" anchorCtr="0">
            <a:noAutofit/>
          </a:bodyPr>
          <a:lstStyle/>
          <a:p>
            <a:pPr marL="228600" lvl="0" indent="-165100" algn="l" rtl="0">
              <a:lnSpc>
                <a:spcPct val="100000"/>
              </a:lnSpc>
              <a:spcBef>
                <a:spcPts val="0"/>
              </a:spcBef>
              <a:spcAft>
                <a:spcPts val="0"/>
              </a:spcAft>
              <a:buClr>
                <a:srgbClr val="373739"/>
              </a:buClr>
              <a:buSzPts val="800"/>
              <a:buFont typeface="Roboto Light"/>
              <a:buChar char="●"/>
            </a:pPr>
            <a:r>
              <a:rPr lang="en" sz="800">
                <a:solidFill>
                  <a:srgbClr val="373739"/>
                </a:solidFill>
                <a:latin typeface="Roboto Light"/>
                <a:ea typeface="Roboto Light"/>
                <a:cs typeface="Roboto Light"/>
                <a:sym typeface="Roboto Light"/>
              </a:rPr>
              <a:t>Ensure its a qualified donee</a:t>
            </a:r>
            <a:endParaRPr sz="800">
              <a:solidFill>
                <a:srgbClr val="373739"/>
              </a:solidFill>
              <a:latin typeface="Roboto Light"/>
              <a:ea typeface="Roboto Light"/>
              <a:cs typeface="Roboto Light"/>
              <a:sym typeface="Roboto Light"/>
            </a:endParaRPr>
          </a:p>
          <a:p>
            <a:pPr marL="228600" lvl="0" indent="-165100" algn="l" rtl="0">
              <a:lnSpc>
                <a:spcPct val="100000"/>
              </a:lnSpc>
              <a:spcBef>
                <a:spcPts val="0"/>
              </a:spcBef>
              <a:spcAft>
                <a:spcPts val="0"/>
              </a:spcAft>
              <a:buClr>
                <a:srgbClr val="373739"/>
              </a:buClr>
              <a:buSzPts val="800"/>
              <a:buFont typeface="Roboto Light"/>
              <a:buChar char="●"/>
            </a:pPr>
            <a:r>
              <a:rPr lang="en" sz="800">
                <a:solidFill>
                  <a:srgbClr val="373739"/>
                </a:solidFill>
                <a:latin typeface="Roboto Light"/>
                <a:ea typeface="Roboto Light"/>
                <a:cs typeface="Roboto Light"/>
                <a:sym typeface="Roboto Light"/>
              </a:rPr>
              <a:t>Grant amount</a:t>
            </a:r>
            <a:endParaRPr sz="800">
              <a:solidFill>
                <a:srgbClr val="373739"/>
              </a:solidFill>
              <a:latin typeface="Roboto Light"/>
              <a:ea typeface="Roboto Light"/>
              <a:cs typeface="Roboto Light"/>
              <a:sym typeface="Roboto Light"/>
            </a:endParaRPr>
          </a:p>
          <a:p>
            <a:pPr marL="228600" lvl="0" indent="-165100" algn="l" rtl="0">
              <a:lnSpc>
                <a:spcPct val="100000"/>
              </a:lnSpc>
              <a:spcBef>
                <a:spcPts val="0"/>
              </a:spcBef>
              <a:spcAft>
                <a:spcPts val="0"/>
              </a:spcAft>
              <a:buClr>
                <a:srgbClr val="373739"/>
              </a:buClr>
              <a:buSzPts val="800"/>
              <a:buFont typeface="Roboto Light"/>
              <a:buChar char="●"/>
            </a:pPr>
            <a:r>
              <a:rPr lang="en" sz="800">
                <a:solidFill>
                  <a:srgbClr val="373739"/>
                </a:solidFill>
                <a:latin typeface="Roboto Light"/>
                <a:ea typeface="Roboto Light"/>
                <a:cs typeface="Roboto Light"/>
                <a:sym typeface="Roboto Light"/>
              </a:rPr>
              <a:t>No purchase of real estate</a:t>
            </a:r>
            <a:endParaRPr sz="800">
              <a:solidFill>
                <a:srgbClr val="373739"/>
              </a:solidFill>
              <a:latin typeface="Roboto Light"/>
              <a:ea typeface="Roboto Light"/>
              <a:cs typeface="Roboto Light"/>
              <a:sym typeface="Roboto Light"/>
            </a:endParaRPr>
          </a:p>
          <a:p>
            <a:pPr marL="228600" lvl="0" indent="-165100" algn="l" rtl="0">
              <a:lnSpc>
                <a:spcPct val="100000"/>
              </a:lnSpc>
              <a:spcBef>
                <a:spcPts val="0"/>
              </a:spcBef>
              <a:spcAft>
                <a:spcPts val="0"/>
              </a:spcAft>
              <a:buClr>
                <a:srgbClr val="373739"/>
              </a:buClr>
              <a:buSzPts val="800"/>
              <a:buFont typeface="Roboto Light"/>
              <a:buChar char="●"/>
            </a:pPr>
            <a:r>
              <a:rPr lang="en" sz="800">
                <a:solidFill>
                  <a:srgbClr val="373739"/>
                </a:solidFill>
                <a:latin typeface="Roboto Light"/>
                <a:ea typeface="Roboto Light"/>
                <a:cs typeface="Roboto Light"/>
                <a:sym typeface="Roboto Light"/>
              </a:rPr>
              <a:t>Proposed activity is approved COVID 19 response</a:t>
            </a:r>
            <a:endParaRPr sz="800">
              <a:solidFill>
                <a:srgbClr val="373739"/>
              </a:solidFill>
              <a:latin typeface="Roboto Light"/>
              <a:ea typeface="Roboto Light"/>
              <a:cs typeface="Roboto Light"/>
              <a:sym typeface="Roboto Light"/>
            </a:endParaRPr>
          </a:p>
          <a:p>
            <a:pPr marL="228600" lvl="0" indent="-165100" algn="l" rtl="0">
              <a:lnSpc>
                <a:spcPct val="100000"/>
              </a:lnSpc>
              <a:spcBef>
                <a:spcPts val="0"/>
              </a:spcBef>
              <a:spcAft>
                <a:spcPts val="0"/>
              </a:spcAft>
              <a:buClr>
                <a:srgbClr val="373739"/>
              </a:buClr>
              <a:buSzPts val="800"/>
              <a:buFont typeface="Roboto Light"/>
              <a:buChar char="●"/>
            </a:pPr>
            <a:r>
              <a:rPr lang="en" sz="800">
                <a:solidFill>
                  <a:srgbClr val="373739"/>
                </a:solidFill>
                <a:latin typeface="Roboto Light"/>
                <a:ea typeface="Roboto Light"/>
                <a:cs typeface="Roboto Light"/>
                <a:sym typeface="Roboto Light"/>
              </a:rPr>
              <a:t>Serves at least 1 vulnerable population</a:t>
            </a:r>
            <a:endParaRPr sz="800">
              <a:solidFill>
                <a:srgbClr val="373739"/>
              </a:solidFill>
              <a:latin typeface="Roboto Light"/>
              <a:ea typeface="Roboto Light"/>
              <a:cs typeface="Roboto Light"/>
              <a:sym typeface="Roboto Light"/>
            </a:endParaRPr>
          </a:p>
        </p:txBody>
      </p:sp>
      <p:sp>
        <p:nvSpPr>
          <p:cNvPr id="362" name="Google Shape;362;p27"/>
          <p:cNvSpPr/>
          <p:nvPr/>
        </p:nvSpPr>
        <p:spPr>
          <a:xfrm>
            <a:off x="5262631" y="1554211"/>
            <a:ext cx="1227600" cy="658500"/>
          </a:xfrm>
          <a:prstGeom prst="rect">
            <a:avLst/>
          </a:prstGeom>
          <a:solidFill>
            <a:srgbClr val="EE545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27"/>
          <p:cNvSpPr txBox="1">
            <a:spLocks noGrp="1"/>
          </p:cNvSpPr>
          <p:nvPr>
            <p:ph type="body" idx="1"/>
          </p:nvPr>
        </p:nvSpPr>
        <p:spPr>
          <a:xfrm>
            <a:off x="5231421" y="1620080"/>
            <a:ext cx="1290000" cy="5070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b="1">
                <a:solidFill>
                  <a:srgbClr val="FFFFFF"/>
                </a:solidFill>
              </a:rPr>
              <a:t>Grant Agreement**</a:t>
            </a:r>
            <a:endParaRPr b="1">
              <a:solidFill>
                <a:srgbClr val="FFFFFF"/>
              </a:solidFill>
            </a:endParaRPr>
          </a:p>
        </p:txBody>
      </p:sp>
      <p:sp>
        <p:nvSpPr>
          <p:cNvPr id="364" name="Google Shape;364;p27"/>
          <p:cNvSpPr/>
          <p:nvPr/>
        </p:nvSpPr>
        <p:spPr>
          <a:xfrm>
            <a:off x="2901425" y="2273550"/>
            <a:ext cx="218000" cy="739675"/>
          </a:xfrm>
          <a:custGeom>
            <a:avLst/>
            <a:gdLst/>
            <a:ahLst/>
            <a:cxnLst/>
            <a:rect l="l" t="t" r="r" b="b"/>
            <a:pathLst>
              <a:path w="8720" h="29587" extrusionOk="0">
                <a:moveTo>
                  <a:pt x="0" y="0"/>
                </a:moveTo>
                <a:lnTo>
                  <a:pt x="0" y="29587"/>
                </a:lnTo>
                <a:lnTo>
                  <a:pt x="8720" y="29587"/>
                </a:lnTo>
              </a:path>
            </a:pathLst>
          </a:custGeom>
          <a:noFill/>
          <a:ln w="9525" cap="flat" cmpd="sng">
            <a:solidFill>
              <a:schemeClr val="dk2"/>
            </a:solidFill>
            <a:prstDash val="solid"/>
            <a:round/>
            <a:headEnd type="none" w="med" len="med"/>
            <a:tailEnd type="triangle" w="med" len="med"/>
          </a:ln>
        </p:spPr>
      </p:sp>
      <p:sp>
        <p:nvSpPr>
          <p:cNvPr id="365" name="Google Shape;365;p27"/>
          <p:cNvSpPr/>
          <p:nvPr/>
        </p:nvSpPr>
        <p:spPr>
          <a:xfrm>
            <a:off x="3427039" y="3416550"/>
            <a:ext cx="218000" cy="739675"/>
          </a:xfrm>
          <a:custGeom>
            <a:avLst/>
            <a:gdLst/>
            <a:ahLst/>
            <a:cxnLst/>
            <a:rect l="l" t="t" r="r" b="b"/>
            <a:pathLst>
              <a:path w="8720" h="29587" extrusionOk="0">
                <a:moveTo>
                  <a:pt x="0" y="0"/>
                </a:moveTo>
                <a:lnTo>
                  <a:pt x="0" y="29587"/>
                </a:lnTo>
                <a:lnTo>
                  <a:pt x="8720" y="29587"/>
                </a:lnTo>
              </a:path>
            </a:pathLst>
          </a:custGeom>
          <a:noFill/>
          <a:ln w="9525" cap="flat" cmpd="sng">
            <a:solidFill>
              <a:schemeClr val="dk2"/>
            </a:solidFill>
            <a:prstDash val="solid"/>
            <a:round/>
            <a:headEnd type="none" w="med" len="med"/>
            <a:tailEnd type="triangle" w="med" len="med"/>
          </a:ln>
        </p:spPr>
      </p:sp>
      <p:sp>
        <p:nvSpPr>
          <p:cNvPr id="366" name="Google Shape;366;p27"/>
          <p:cNvSpPr txBox="1">
            <a:spLocks noGrp="1"/>
          </p:cNvSpPr>
          <p:nvPr>
            <p:ph type="body" idx="1"/>
          </p:nvPr>
        </p:nvSpPr>
        <p:spPr>
          <a:xfrm>
            <a:off x="4339925" y="2704505"/>
            <a:ext cx="3321600" cy="636300"/>
          </a:xfrm>
          <a:prstGeom prst="rect">
            <a:avLst/>
          </a:prstGeom>
          <a:solidFill>
            <a:srgbClr val="FFFFFF"/>
          </a:solidFill>
        </p:spPr>
        <p:txBody>
          <a:bodyPr spcFirstLastPara="1" wrap="square" lIns="91425" tIns="91425" rIns="91425" bIns="91425" anchor="ctr" anchorCtr="0">
            <a:noAutofit/>
          </a:bodyPr>
          <a:lstStyle/>
          <a:p>
            <a:pPr marL="228600" lvl="0" indent="-165100" algn="l" rtl="0">
              <a:lnSpc>
                <a:spcPct val="100000"/>
              </a:lnSpc>
              <a:spcBef>
                <a:spcPts val="0"/>
              </a:spcBef>
              <a:spcAft>
                <a:spcPts val="0"/>
              </a:spcAft>
              <a:buClr>
                <a:srgbClr val="373739"/>
              </a:buClr>
              <a:buSzPts val="800"/>
              <a:buFont typeface="Roboto Light"/>
              <a:buChar char="●"/>
            </a:pPr>
            <a:r>
              <a:rPr lang="en" sz="800">
                <a:solidFill>
                  <a:srgbClr val="373739"/>
                </a:solidFill>
                <a:latin typeface="Roboto Light"/>
                <a:ea typeface="Roboto Light"/>
                <a:cs typeface="Roboto Light"/>
                <a:sym typeface="Roboto Light"/>
              </a:rPr>
              <a:t>Local grant review teams</a:t>
            </a:r>
            <a:endParaRPr sz="800">
              <a:solidFill>
                <a:srgbClr val="373739"/>
              </a:solidFill>
              <a:latin typeface="Roboto Light"/>
              <a:ea typeface="Roboto Light"/>
              <a:cs typeface="Roboto Light"/>
              <a:sym typeface="Roboto Light"/>
            </a:endParaRPr>
          </a:p>
          <a:p>
            <a:pPr marL="228600" lvl="0" indent="-165100" algn="l" rtl="0">
              <a:lnSpc>
                <a:spcPct val="100000"/>
              </a:lnSpc>
              <a:spcBef>
                <a:spcPts val="0"/>
              </a:spcBef>
              <a:spcAft>
                <a:spcPts val="0"/>
              </a:spcAft>
              <a:buClr>
                <a:srgbClr val="373739"/>
              </a:buClr>
              <a:buSzPts val="800"/>
              <a:buFont typeface="Roboto Light"/>
              <a:buChar char="●"/>
            </a:pPr>
            <a:r>
              <a:rPr lang="en" sz="800">
                <a:solidFill>
                  <a:srgbClr val="373739"/>
                </a:solidFill>
                <a:latin typeface="Roboto Light"/>
                <a:ea typeface="Roboto Light"/>
                <a:cs typeface="Roboto Light"/>
                <a:sym typeface="Roboto Light"/>
              </a:rPr>
              <a:t>Regular reviews of applications</a:t>
            </a:r>
            <a:endParaRPr sz="800">
              <a:solidFill>
                <a:srgbClr val="373739"/>
              </a:solidFill>
              <a:latin typeface="Roboto Light"/>
              <a:ea typeface="Roboto Light"/>
              <a:cs typeface="Roboto Light"/>
              <a:sym typeface="Roboto Light"/>
            </a:endParaRPr>
          </a:p>
          <a:p>
            <a:pPr marL="228600" lvl="0" indent="-165100" algn="l" rtl="0">
              <a:lnSpc>
                <a:spcPct val="100000"/>
              </a:lnSpc>
              <a:spcBef>
                <a:spcPts val="0"/>
              </a:spcBef>
              <a:spcAft>
                <a:spcPts val="0"/>
              </a:spcAft>
              <a:buClr>
                <a:srgbClr val="373739"/>
              </a:buClr>
              <a:buSzPts val="800"/>
              <a:buFont typeface="Roboto Light"/>
              <a:buChar char="●"/>
            </a:pPr>
            <a:r>
              <a:rPr lang="en" sz="800">
                <a:solidFill>
                  <a:srgbClr val="373739"/>
                </a:solidFill>
                <a:latin typeface="Roboto Light"/>
                <a:ea typeface="Roboto Light"/>
                <a:cs typeface="Roboto Light"/>
                <a:sym typeface="Roboto Light"/>
              </a:rPr>
              <a:t>Potentially awarding a different amount than requested</a:t>
            </a:r>
            <a:br>
              <a:rPr lang="en" sz="800">
                <a:solidFill>
                  <a:srgbClr val="373739"/>
                </a:solidFill>
                <a:latin typeface="Roboto Light"/>
                <a:ea typeface="Roboto Light"/>
                <a:cs typeface="Roboto Light"/>
                <a:sym typeface="Roboto Light"/>
              </a:rPr>
            </a:br>
            <a:r>
              <a:rPr lang="en" sz="800">
                <a:solidFill>
                  <a:srgbClr val="EE5454"/>
                </a:solidFill>
                <a:latin typeface="Roboto Light"/>
                <a:ea typeface="Roboto Light"/>
                <a:cs typeface="Roboto Light"/>
                <a:sym typeface="Roboto Light"/>
              </a:rPr>
              <a:t>(based on number of applications vs available funding)</a:t>
            </a:r>
            <a:endParaRPr sz="800">
              <a:solidFill>
                <a:srgbClr val="EE5454"/>
              </a:solidFill>
              <a:latin typeface="Roboto Light"/>
              <a:ea typeface="Roboto Light"/>
              <a:cs typeface="Roboto Light"/>
              <a:sym typeface="Roboto Ligh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p28"/>
          <p:cNvSpPr txBox="1">
            <a:spLocks noGrp="1"/>
          </p:cNvSpPr>
          <p:nvPr>
            <p:ph type="sldNum" idx="12"/>
          </p:nvPr>
        </p:nvSpPr>
        <p:spPr>
          <a:xfrm>
            <a:off x="8472458" y="5246482"/>
            <a:ext cx="548700" cy="4374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15</a:t>
            </a:fld>
            <a:endParaRPr/>
          </a:p>
        </p:txBody>
      </p:sp>
      <p:sp>
        <p:nvSpPr>
          <p:cNvPr id="372" name="Google Shape;372;p28"/>
          <p:cNvSpPr txBox="1">
            <a:spLocks noGrp="1"/>
          </p:cNvSpPr>
          <p:nvPr>
            <p:ph type="title"/>
          </p:nvPr>
        </p:nvSpPr>
        <p:spPr>
          <a:xfrm>
            <a:off x="311700" y="312736"/>
            <a:ext cx="7629300" cy="636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400">
                <a:latin typeface="Open Sans ExtraBold"/>
                <a:ea typeface="Open Sans ExtraBold"/>
                <a:cs typeface="Open Sans ExtraBold"/>
                <a:sym typeface="Open Sans ExtraBold"/>
              </a:rPr>
              <a:t>Eligibility Quiz</a:t>
            </a:r>
            <a:endParaRPr sz="2400">
              <a:latin typeface="Open Sans ExtraBold"/>
              <a:ea typeface="Open Sans ExtraBold"/>
              <a:cs typeface="Open Sans ExtraBold"/>
              <a:sym typeface="Open Sans ExtraBold"/>
            </a:endParaRPr>
          </a:p>
        </p:txBody>
      </p:sp>
      <p:sp>
        <p:nvSpPr>
          <p:cNvPr id="373" name="Google Shape;373;p28"/>
          <p:cNvSpPr txBox="1">
            <a:spLocks noGrp="1"/>
          </p:cNvSpPr>
          <p:nvPr>
            <p:ph type="body" idx="1"/>
          </p:nvPr>
        </p:nvSpPr>
        <p:spPr>
          <a:xfrm>
            <a:off x="311700" y="823325"/>
            <a:ext cx="7629300" cy="500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373739"/>
                </a:solidFill>
                <a:latin typeface="Arial"/>
                <a:ea typeface="Arial"/>
                <a:cs typeface="Arial"/>
                <a:sym typeface="Arial"/>
              </a:rPr>
              <a:t>The community foundation network is accepting applications beginning on May 19, 2020. </a:t>
            </a:r>
            <a:endParaRPr>
              <a:solidFill>
                <a:srgbClr val="373739"/>
              </a:solidFill>
              <a:latin typeface="Arial"/>
              <a:ea typeface="Arial"/>
              <a:cs typeface="Arial"/>
              <a:sym typeface="Arial"/>
            </a:endParaRPr>
          </a:p>
        </p:txBody>
      </p:sp>
      <p:graphicFrame>
        <p:nvGraphicFramePr>
          <p:cNvPr id="374" name="Google Shape;374;p28"/>
          <p:cNvGraphicFramePr/>
          <p:nvPr/>
        </p:nvGraphicFramePr>
        <p:xfrm>
          <a:off x="457200" y="1524000"/>
          <a:ext cx="6945125" cy="2957923"/>
        </p:xfrm>
        <a:graphic>
          <a:graphicData uri="http://schemas.openxmlformats.org/drawingml/2006/table">
            <a:tbl>
              <a:tblPr>
                <a:noFill/>
                <a:tableStyleId>{52A1BFDF-BB6C-4787-95E8-DA6F92A82F27}</a:tableStyleId>
              </a:tblPr>
              <a:tblGrid>
                <a:gridCol w="5965675"/>
                <a:gridCol w="979450"/>
              </a:tblGrid>
              <a:tr h="353475">
                <a:tc>
                  <a:txBody>
                    <a:bodyPr/>
                    <a:lstStyle/>
                    <a:p>
                      <a:pPr marL="0" lvl="0" indent="0" algn="l" rtl="0">
                        <a:spcBef>
                          <a:spcPts val="0"/>
                        </a:spcBef>
                        <a:spcAft>
                          <a:spcPts val="0"/>
                        </a:spcAft>
                        <a:buNone/>
                      </a:pPr>
                      <a:r>
                        <a:rPr lang="en" b="1">
                          <a:solidFill>
                            <a:srgbClr val="FFFFFF"/>
                          </a:solidFill>
                        </a:rPr>
                        <a:t>Eligibility Questions</a:t>
                      </a:r>
                      <a:endParaRPr b="1">
                        <a:solidFill>
                          <a:srgbClr val="FFFFFF"/>
                        </a:solidFill>
                      </a:endParaRPr>
                    </a:p>
                  </a:txBody>
                  <a:tcPr marL="63500" marR="63500" marT="63500" marB="63500">
                    <a:solidFill>
                      <a:srgbClr val="ED1556"/>
                    </a:solidFill>
                  </a:tcPr>
                </a:tc>
                <a:tc>
                  <a:txBody>
                    <a:bodyPr/>
                    <a:lstStyle/>
                    <a:p>
                      <a:pPr marL="0" lvl="0" indent="0" algn="l" rtl="0">
                        <a:spcBef>
                          <a:spcPts val="0"/>
                        </a:spcBef>
                        <a:spcAft>
                          <a:spcPts val="0"/>
                        </a:spcAft>
                        <a:buNone/>
                      </a:pPr>
                      <a:r>
                        <a:rPr lang="en" b="1">
                          <a:solidFill>
                            <a:srgbClr val="FFFFFF"/>
                          </a:solidFill>
                        </a:rPr>
                        <a:t>Yes/No</a:t>
                      </a:r>
                      <a:endParaRPr b="1">
                        <a:solidFill>
                          <a:srgbClr val="FFFFFF"/>
                        </a:solidFill>
                      </a:endParaRPr>
                    </a:p>
                  </a:txBody>
                  <a:tcPr marL="63500" marR="63500" marT="63500" marB="63500">
                    <a:solidFill>
                      <a:srgbClr val="ED1556"/>
                    </a:solidFill>
                  </a:tcPr>
                </a:tc>
              </a:tr>
              <a:tr h="867300">
                <a:tc>
                  <a:txBody>
                    <a:bodyPr/>
                    <a:lstStyle/>
                    <a:p>
                      <a:pPr marL="457200" lvl="0" indent="-304800" algn="l" rtl="0">
                        <a:lnSpc>
                          <a:spcPct val="115000"/>
                        </a:lnSpc>
                        <a:spcBef>
                          <a:spcPts val="0"/>
                        </a:spcBef>
                        <a:spcAft>
                          <a:spcPts val="0"/>
                        </a:spcAft>
                        <a:buClr>
                          <a:srgbClr val="373739"/>
                        </a:buClr>
                        <a:buSzPts val="1200"/>
                        <a:buChar char="●"/>
                      </a:pPr>
                      <a:r>
                        <a:rPr lang="en" sz="1200">
                          <a:solidFill>
                            <a:srgbClr val="373739"/>
                          </a:solidFill>
                        </a:rPr>
                        <a:t>Is your organization a qualified donee (such as a registered charity, Canadian amateur athletic association, municipality, or municipal or public body performing a function of government in Canada)?</a:t>
                      </a:r>
                      <a:endParaRPr sz="1200">
                        <a:solidFill>
                          <a:srgbClr val="373739"/>
                        </a:solidFill>
                      </a:endParaRPr>
                    </a:p>
                  </a:txBody>
                  <a:tcPr marL="63500" marR="63500" marT="63500" marB="63500"/>
                </a:tc>
                <a:tc>
                  <a:txBody>
                    <a:bodyPr/>
                    <a:lstStyle/>
                    <a:p>
                      <a:pPr marL="0" lvl="0" indent="0" algn="l" rtl="0">
                        <a:spcBef>
                          <a:spcPts val="0"/>
                        </a:spcBef>
                        <a:spcAft>
                          <a:spcPts val="0"/>
                        </a:spcAft>
                        <a:buNone/>
                      </a:pPr>
                      <a:endParaRPr sz="1200"/>
                    </a:p>
                  </a:txBody>
                  <a:tcPr marL="63500" marR="63500" marT="63500" marB="63500"/>
                </a:tc>
              </a:tr>
              <a:tr h="867300">
                <a:tc>
                  <a:txBody>
                    <a:bodyPr/>
                    <a:lstStyle/>
                    <a:p>
                      <a:pPr marL="457200" lvl="0" indent="-304800" algn="l" rtl="0">
                        <a:lnSpc>
                          <a:spcPct val="115000"/>
                        </a:lnSpc>
                        <a:spcBef>
                          <a:spcPts val="0"/>
                        </a:spcBef>
                        <a:spcAft>
                          <a:spcPts val="0"/>
                        </a:spcAft>
                        <a:buClr>
                          <a:srgbClr val="373739"/>
                        </a:buClr>
                        <a:buSzPts val="1200"/>
                        <a:buChar char="●"/>
                      </a:pPr>
                      <a:r>
                        <a:rPr lang="en" sz="1200">
                          <a:solidFill>
                            <a:srgbClr val="373739"/>
                          </a:solidFill>
                        </a:rPr>
                        <a:t>Did you receive/apply for funding from </a:t>
                      </a:r>
                      <a:r>
                        <a:rPr lang="en" sz="1200">
                          <a:solidFill>
                            <a:srgbClr val="373739"/>
                          </a:solidFill>
                          <a:highlight>
                            <a:srgbClr val="FFFF00"/>
                          </a:highlight>
                        </a:rPr>
                        <a:t>the Government of Canada</a:t>
                      </a:r>
                      <a:r>
                        <a:rPr lang="en" sz="1200">
                          <a:solidFill>
                            <a:srgbClr val="373739"/>
                          </a:solidFill>
                        </a:rPr>
                        <a:t>, another ECSF intermediary (Canadian Red Cross, United Way Centraide Canada) or from a provincial, territorial and municipal government to cover the </a:t>
                      </a:r>
                      <a:r>
                        <a:rPr lang="en" sz="1200">
                          <a:solidFill>
                            <a:srgbClr val="373739"/>
                          </a:solidFill>
                          <a:highlight>
                            <a:srgbClr val="FFFF00"/>
                          </a:highlight>
                        </a:rPr>
                        <a:t>same project costs?</a:t>
                      </a:r>
                      <a:endParaRPr sz="1200">
                        <a:solidFill>
                          <a:srgbClr val="373739"/>
                        </a:solidFill>
                        <a:highlight>
                          <a:srgbClr val="FFFF00"/>
                        </a:highlight>
                      </a:endParaRPr>
                    </a:p>
                  </a:txBody>
                  <a:tcPr marL="63500" marR="63500" marT="63500" marB="63500"/>
                </a:tc>
                <a:tc>
                  <a:txBody>
                    <a:bodyPr/>
                    <a:lstStyle/>
                    <a:p>
                      <a:pPr marL="0" lvl="0" indent="0" algn="l" rtl="0">
                        <a:spcBef>
                          <a:spcPts val="0"/>
                        </a:spcBef>
                        <a:spcAft>
                          <a:spcPts val="0"/>
                        </a:spcAft>
                        <a:buNone/>
                      </a:pPr>
                      <a:endParaRPr sz="1200"/>
                    </a:p>
                  </a:txBody>
                  <a:tcPr marL="63500" marR="63500" marT="63500" marB="63500"/>
                </a:tc>
              </a:tr>
              <a:tr h="768900">
                <a:tc>
                  <a:txBody>
                    <a:bodyPr/>
                    <a:lstStyle/>
                    <a:p>
                      <a:pPr marL="457200" lvl="0" indent="-304800" algn="l" rtl="0">
                        <a:spcBef>
                          <a:spcPts val="0"/>
                        </a:spcBef>
                        <a:spcAft>
                          <a:spcPts val="0"/>
                        </a:spcAft>
                        <a:buClr>
                          <a:srgbClr val="373739"/>
                        </a:buClr>
                        <a:buSzPts val="1200"/>
                        <a:buChar char="●"/>
                      </a:pPr>
                      <a:r>
                        <a:rPr lang="en" sz="1200">
                          <a:solidFill>
                            <a:srgbClr val="373739"/>
                          </a:solidFill>
                        </a:rPr>
                        <a:t>Do you grant permission for this application and contact details to be shared </a:t>
                      </a:r>
                      <a:r>
                        <a:rPr lang="en" sz="1200">
                          <a:solidFill>
                            <a:srgbClr val="373739"/>
                          </a:solidFill>
                          <a:highlight>
                            <a:srgbClr val="FFFF00"/>
                          </a:highlight>
                        </a:rPr>
                        <a:t>with the Government of Canada</a:t>
                      </a:r>
                      <a:r>
                        <a:rPr lang="en" sz="1200">
                          <a:solidFill>
                            <a:srgbClr val="373739"/>
                          </a:solidFill>
                        </a:rPr>
                        <a:t>, United Way, Community Foundations Canada and Canadian Red Cross, for consideration and coordination of funding?</a:t>
                      </a:r>
                      <a:endParaRPr sz="1200">
                        <a:solidFill>
                          <a:srgbClr val="373739"/>
                        </a:solidFill>
                      </a:endParaRPr>
                    </a:p>
                  </a:txBody>
                  <a:tcPr marL="63500" marR="63500" marT="63500" marB="63500"/>
                </a:tc>
                <a:tc>
                  <a:txBody>
                    <a:bodyPr/>
                    <a:lstStyle/>
                    <a:p>
                      <a:pPr marL="0" lvl="0" indent="0" algn="l" rtl="0">
                        <a:spcBef>
                          <a:spcPts val="0"/>
                        </a:spcBef>
                        <a:spcAft>
                          <a:spcPts val="0"/>
                        </a:spcAft>
                        <a:buNone/>
                      </a:pPr>
                      <a:endParaRPr sz="1200"/>
                    </a:p>
                  </a:txBody>
                  <a:tcPr marL="63500" marR="63500" marT="63500" marB="63500"/>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78"/>
        <p:cNvGrpSpPr/>
        <p:nvPr/>
      </p:nvGrpSpPr>
      <p:grpSpPr>
        <a:xfrm>
          <a:off x="0" y="0"/>
          <a:ext cx="0" cy="0"/>
          <a:chOff x="0" y="0"/>
          <a:chExt cx="0" cy="0"/>
        </a:xfrm>
      </p:grpSpPr>
      <p:sp>
        <p:nvSpPr>
          <p:cNvPr id="379" name="Google Shape;379;p29"/>
          <p:cNvSpPr txBox="1">
            <a:spLocks noGrp="1"/>
          </p:cNvSpPr>
          <p:nvPr>
            <p:ph type="sldNum" idx="12"/>
          </p:nvPr>
        </p:nvSpPr>
        <p:spPr>
          <a:xfrm>
            <a:off x="8472458" y="5246482"/>
            <a:ext cx="548700" cy="4374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16</a:t>
            </a:fld>
            <a:endParaRPr/>
          </a:p>
        </p:txBody>
      </p:sp>
      <p:sp>
        <p:nvSpPr>
          <p:cNvPr id="380" name="Google Shape;380;p29"/>
          <p:cNvSpPr txBox="1">
            <a:spLocks noGrp="1"/>
          </p:cNvSpPr>
          <p:nvPr>
            <p:ph type="title"/>
          </p:nvPr>
        </p:nvSpPr>
        <p:spPr>
          <a:xfrm>
            <a:off x="311700" y="312736"/>
            <a:ext cx="7629300" cy="636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latin typeface="Open Sans ExtraBold"/>
                <a:ea typeface="Open Sans ExtraBold"/>
                <a:cs typeface="Open Sans ExtraBold"/>
                <a:sym typeface="Open Sans ExtraBold"/>
              </a:rPr>
              <a:t>Grant Agreement &amp; EFT Information</a:t>
            </a:r>
            <a:endParaRPr>
              <a:latin typeface="Open Sans ExtraBold"/>
              <a:ea typeface="Open Sans ExtraBold"/>
              <a:cs typeface="Open Sans ExtraBold"/>
              <a:sym typeface="Open Sans ExtraBold"/>
            </a:endParaRPr>
          </a:p>
        </p:txBody>
      </p:sp>
      <p:sp>
        <p:nvSpPr>
          <p:cNvPr id="381" name="Google Shape;381;p29"/>
          <p:cNvSpPr txBox="1">
            <a:spLocks noGrp="1"/>
          </p:cNvSpPr>
          <p:nvPr>
            <p:ph type="body" idx="1"/>
          </p:nvPr>
        </p:nvSpPr>
        <p:spPr>
          <a:xfrm>
            <a:off x="311700" y="823325"/>
            <a:ext cx="7629300" cy="500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373739"/>
                </a:solidFill>
                <a:latin typeface="Arial"/>
                <a:ea typeface="Arial"/>
                <a:cs typeface="Arial"/>
                <a:sym typeface="Arial"/>
              </a:rPr>
              <a:t>If your application is successful, your local community foundation partner or in areas where there is not a participating community foundation, CFC will collect a signed grant agreement and banking information.</a:t>
            </a:r>
            <a:endParaRPr>
              <a:solidFill>
                <a:srgbClr val="373739"/>
              </a:solidFill>
              <a:latin typeface="Arial"/>
              <a:ea typeface="Arial"/>
              <a:cs typeface="Arial"/>
              <a:sym typeface="Arial"/>
            </a:endParaRPr>
          </a:p>
        </p:txBody>
      </p:sp>
      <p:sp>
        <p:nvSpPr>
          <p:cNvPr id="382" name="Google Shape;382;p29"/>
          <p:cNvSpPr txBox="1">
            <a:spLocks noGrp="1"/>
          </p:cNvSpPr>
          <p:nvPr>
            <p:ph type="body" idx="1"/>
          </p:nvPr>
        </p:nvSpPr>
        <p:spPr>
          <a:xfrm>
            <a:off x="327900" y="1649200"/>
            <a:ext cx="3686400" cy="249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400" b="1">
                <a:solidFill>
                  <a:srgbClr val="373739"/>
                </a:solidFill>
                <a:latin typeface="Open Sans"/>
                <a:ea typeface="Open Sans"/>
                <a:cs typeface="Open Sans"/>
                <a:sym typeface="Open Sans"/>
              </a:rPr>
              <a:t>Grant Agreement:</a:t>
            </a:r>
            <a:endParaRPr sz="1400" b="1">
              <a:solidFill>
                <a:srgbClr val="373739"/>
              </a:solidFill>
              <a:latin typeface="Open Sans"/>
              <a:ea typeface="Open Sans"/>
              <a:cs typeface="Open Sans"/>
              <a:sym typeface="Open Sans"/>
            </a:endParaRPr>
          </a:p>
          <a:p>
            <a:pPr marL="0" lvl="0" indent="0" algn="l" rtl="0">
              <a:spcBef>
                <a:spcPts val="0"/>
              </a:spcBef>
              <a:spcAft>
                <a:spcPts val="0"/>
              </a:spcAft>
              <a:buClr>
                <a:schemeClr val="dk1"/>
              </a:buClr>
              <a:buSzPts val="1100"/>
              <a:buFont typeface="Arial"/>
              <a:buNone/>
            </a:pPr>
            <a:endParaRPr sz="1400" b="1">
              <a:solidFill>
                <a:srgbClr val="373739"/>
              </a:solidFill>
              <a:latin typeface="Open Sans"/>
              <a:ea typeface="Open Sans"/>
              <a:cs typeface="Open Sans"/>
              <a:sym typeface="Open Sans"/>
            </a:endParaRPr>
          </a:p>
          <a:p>
            <a:pPr marL="457200" lvl="0" indent="-304800" algn="l" rtl="0">
              <a:spcBef>
                <a:spcPts val="0"/>
              </a:spcBef>
              <a:spcAft>
                <a:spcPts val="0"/>
              </a:spcAft>
              <a:buClr>
                <a:srgbClr val="373739"/>
              </a:buClr>
              <a:buSzPts val="1200"/>
              <a:buFont typeface="Arial"/>
              <a:buChar char="●"/>
            </a:pPr>
            <a:r>
              <a:rPr lang="en">
                <a:solidFill>
                  <a:srgbClr val="373739"/>
                </a:solidFill>
                <a:latin typeface="Arial"/>
                <a:ea typeface="Arial"/>
                <a:cs typeface="Arial"/>
                <a:sym typeface="Arial"/>
              </a:rPr>
              <a:t>Section 1: Confirming Purpose of Grant</a:t>
            </a:r>
            <a:endParaRPr>
              <a:solidFill>
                <a:srgbClr val="373739"/>
              </a:solidFill>
              <a:latin typeface="Arial"/>
              <a:ea typeface="Arial"/>
              <a:cs typeface="Arial"/>
              <a:sym typeface="Arial"/>
            </a:endParaRPr>
          </a:p>
          <a:p>
            <a:pPr marL="457200" lvl="0" indent="-304800" algn="l" rtl="0">
              <a:spcBef>
                <a:spcPts val="0"/>
              </a:spcBef>
              <a:spcAft>
                <a:spcPts val="0"/>
              </a:spcAft>
              <a:buClr>
                <a:srgbClr val="373739"/>
              </a:buClr>
              <a:buSzPts val="1200"/>
              <a:buFont typeface="Arial"/>
              <a:buChar char="●"/>
            </a:pPr>
            <a:r>
              <a:rPr lang="en">
                <a:solidFill>
                  <a:srgbClr val="373739"/>
                </a:solidFill>
                <a:latin typeface="Arial"/>
                <a:ea typeface="Arial"/>
                <a:cs typeface="Arial"/>
                <a:sym typeface="Arial"/>
              </a:rPr>
              <a:t>Section 2: Acknowledgements</a:t>
            </a:r>
            <a:endParaRPr>
              <a:solidFill>
                <a:srgbClr val="373739"/>
              </a:solidFill>
              <a:latin typeface="Arial"/>
              <a:ea typeface="Arial"/>
              <a:cs typeface="Arial"/>
              <a:sym typeface="Arial"/>
            </a:endParaRPr>
          </a:p>
          <a:p>
            <a:pPr marL="457200" lvl="0" indent="-304800" algn="l" rtl="0">
              <a:spcBef>
                <a:spcPts val="0"/>
              </a:spcBef>
              <a:spcAft>
                <a:spcPts val="0"/>
              </a:spcAft>
              <a:buClr>
                <a:srgbClr val="373739"/>
              </a:buClr>
              <a:buSzPts val="1200"/>
              <a:buFont typeface="Arial"/>
              <a:buChar char="●"/>
            </a:pPr>
            <a:r>
              <a:rPr lang="en">
                <a:solidFill>
                  <a:srgbClr val="373739"/>
                </a:solidFill>
                <a:latin typeface="Arial"/>
                <a:ea typeface="Arial"/>
                <a:cs typeface="Arial"/>
                <a:sym typeface="Arial"/>
              </a:rPr>
              <a:t>Section 3: Use of Funds/Reporting</a:t>
            </a:r>
            <a:endParaRPr>
              <a:solidFill>
                <a:srgbClr val="373739"/>
              </a:solidFill>
              <a:latin typeface="Arial"/>
              <a:ea typeface="Arial"/>
              <a:cs typeface="Arial"/>
              <a:sym typeface="Arial"/>
            </a:endParaRPr>
          </a:p>
          <a:p>
            <a:pPr marL="0" lvl="0" indent="0" algn="l" rtl="0">
              <a:spcBef>
                <a:spcPts val="0"/>
              </a:spcBef>
              <a:spcAft>
                <a:spcPts val="0"/>
              </a:spcAft>
              <a:buNone/>
            </a:pPr>
            <a:endParaRPr>
              <a:solidFill>
                <a:srgbClr val="373739"/>
              </a:solidFill>
              <a:latin typeface="Arial"/>
              <a:ea typeface="Arial"/>
              <a:cs typeface="Arial"/>
              <a:sym typeface="Arial"/>
            </a:endParaRPr>
          </a:p>
          <a:p>
            <a:pPr marL="0" lvl="0" indent="0" algn="l" rtl="0">
              <a:spcBef>
                <a:spcPts val="0"/>
              </a:spcBef>
              <a:spcAft>
                <a:spcPts val="0"/>
              </a:spcAft>
              <a:buNone/>
            </a:pPr>
            <a:r>
              <a:rPr lang="en" b="1">
                <a:solidFill>
                  <a:srgbClr val="373739"/>
                </a:solidFill>
                <a:highlight>
                  <a:srgbClr val="FFFF00"/>
                </a:highlight>
                <a:latin typeface="Arial"/>
                <a:ea typeface="Arial"/>
                <a:cs typeface="Arial"/>
                <a:sym typeface="Arial"/>
              </a:rPr>
              <a:t>View and sign the grant agreement.</a:t>
            </a:r>
            <a:r>
              <a:rPr lang="en">
                <a:solidFill>
                  <a:srgbClr val="373739"/>
                </a:solidFill>
                <a:latin typeface="Arial"/>
                <a:ea typeface="Arial"/>
                <a:cs typeface="Arial"/>
                <a:sym typeface="Arial"/>
              </a:rPr>
              <a:t> </a:t>
            </a:r>
            <a:endParaRPr>
              <a:solidFill>
                <a:srgbClr val="373739"/>
              </a:solidFill>
              <a:latin typeface="Arial"/>
              <a:ea typeface="Arial"/>
              <a:cs typeface="Arial"/>
              <a:sym typeface="Arial"/>
            </a:endParaRPr>
          </a:p>
          <a:p>
            <a:pPr marL="0" lvl="0" indent="0" algn="l" rtl="0">
              <a:spcBef>
                <a:spcPts val="0"/>
              </a:spcBef>
              <a:spcAft>
                <a:spcPts val="0"/>
              </a:spcAft>
              <a:buNone/>
            </a:pPr>
            <a:endParaRPr>
              <a:solidFill>
                <a:srgbClr val="373739"/>
              </a:solidFill>
              <a:latin typeface="Arial"/>
              <a:ea typeface="Arial"/>
              <a:cs typeface="Arial"/>
              <a:sym typeface="Arial"/>
            </a:endParaRPr>
          </a:p>
        </p:txBody>
      </p:sp>
      <p:sp>
        <p:nvSpPr>
          <p:cNvPr id="383" name="Google Shape;383;p29"/>
          <p:cNvSpPr txBox="1">
            <a:spLocks noGrp="1"/>
          </p:cNvSpPr>
          <p:nvPr>
            <p:ph type="body" idx="1"/>
          </p:nvPr>
        </p:nvSpPr>
        <p:spPr>
          <a:xfrm>
            <a:off x="4137900" y="1649200"/>
            <a:ext cx="3935700" cy="139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400" b="1">
                <a:solidFill>
                  <a:srgbClr val="373739"/>
                </a:solidFill>
                <a:latin typeface="Open Sans"/>
                <a:ea typeface="Open Sans"/>
                <a:cs typeface="Open Sans"/>
                <a:sym typeface="Open Sans"/>
              </a:rPr>
              <a:t>Electronic Fund Transfer (EFT):</a:t>
            </a:r>
            <a:endParaRPr sz="1400" b="1">
              <a:solidFill>
                <a:srgbClr val="373739"/>
              </a:solidFill>
              <a:latin typeface="Open Sans"/>
              <a:ea typeface="Open Sans"/>
              <a:cs typeface="Open Sans"/>
              <a:sym typeface="Open Sans"/>
            </a:endParaRPr>
          </a:p>
          <a:p>
            <a:pPr marL="0" lvl="0" indent="0" algn="l" rtl="0">
              <a:spcBef>
                <a:spcPts val="0"/>
              </a:spcBef>
              <a:spcAft>
                <a:spcPts val="0"/>
              </a:spcAft>
              <a:buClr>
                <a:schemeClr val="dk1"/>
              </a:buClr>
              <a:buSzPts val="1100"/>
              <a:buFont typeface="Arial"/>
              <a:buNone/>
            </a:pPr>
            <a:endParaRPr sz="1400" b="1">
              <a:solidFill>
                <a:srgbClr val="373739"/>
              </a:solidFill>
              <a:latin typeface="Open Sans"/>
              <a:ea typeface="Open Sans"/>
              <a:cs typeface="Open Sans"/>
              <a:sym typeface="Open Sans"/>
            </a:endParaRPr>
          </a:p>
          <a:p>
            <a:pPr marL="457200" lvl="0" indent="-304800" algn="l" rtl="0">
              <a:spcBef>
                <a:spcPts val="0"/>
              </a:spcBef>
              <a:spcAft>
                <a:spcPts val="0"/>
              </a:spcAft>
              <a:buClr>
                <a:srgbClr val="373739"/>
              </a:buClr>
              <a:buSzPts val="1200"/>
              <a:buFont typeface="Arial"/>
              <a:buChar char="●"/>
            </a:pPr>
            <a:r>
              <a:rPr lang="en">
                <a:solidFill>
                  <a:srgbClr val="373739"/>
                </a:solidFill>
                <a:latin typeface="Arial"/>
                <a:ea typeface="Arial"/>
                <a:cs typeface="Arial"/>
                <a:sym typeface="Arial"/>
              </a:rPr>
              <a:t>Bank Information (Transit/Routing/Institution #)</a:t>
            </a:r>
            <a:endParaRPr>
              <a:solidFill>
                <a:srgbClr val="373739"/>
              </a:solidFill>
              <a:latin typeface="Arial"/>
              <a:ea typeface="Arial"/>
              <a:cs typeface="Arial"/>
              <a:sym typeface="Arial"/>
            </a:endParaRPr>
          </a:p>
          <a:p>
            <a:pPr marL="457200" lvl="0" indent="-304800" algn="l" rtl="0">
              <a:spcBef>
                <a:spcPts val="0"/>
              </a:spcBef>
              <a:spcAft>
                <a:spcPts val="0"/>
              </a:spcAft>
              <a:buClr>
                <a:srgbClr val="373739"/>
              </a:buClr>
              <a:buSzPts val="1200"/>
              <a:buFont typeface="Arial"/>
              <a:buChar char="●"/>
            </a:pPr>
            <a:r>
              <a:rPr lang="en">
                <a:solidFill>
                  <a:srgbClr val="373739"/>
                </a:solidFill>
                <a:latin typeface="Arial"/>
                <a:ea typeface="Arial"/>
                <a:cs typeface="Arial"/>
                <a:sym typeface="Arial"/>
              </a:rPr>
              <a:t>Voided Check*</a:t>
            </a:r>
            <a:endParaRPr>
              <a:solidFill>
                <a:srgbClr val="373739"/>
              </a:solidFill>
              <a:latin typeface="Arial"/>
              <a:ea typeface="Arial"/>
              <a:cs typeface="Arial"/>
              <a:sym typeface="Arial"/>
            </a:endParaRPr>
          </a:p>
          <a:p>
            <a:pPr marL="0" lvl="0" indent="0" algn="l" rtl="0">
              <a:spcBef>
                <a:spcPts val="0"/>
              </a:spcBef>
              <a:spcAft>
                <a:spcPts val="0"/>
              </a:spcAft>
              <a:buNone/>
            </a:pPr>
            <a:endParaRPr>
              <a:solidFill>
                <a:srgbClr val="373739"/>
              </a:solidFill>
              <a:latin typeface="Arial"/>
              <a:ea typeface="Arial"/>
              <a:cs typeface="Arial"/>
              <a:sym typeface="Arial"/>
            </a:endParaRPr>
          </a:p>
        </p:txBody>
      </p:sp>
      <p:pic>
        <p:nvPicPr>
          <p:cNvPr id="384" name="Google Shape;384;p29"/>
          <p:cNvPicPr preferRelativeResize="0"/>
          <p:nvPr/>
        </p:nvPicPr>
        <p:blipFill>
          <a:blip r:embed="rId3">
            <a:alphaModFix/>
          </a:blip>
          <a:stretch>
            <a:fillRect/>
          </a:stretch>
        </p:blipFill>
        <p:spPr>
          <a:xfrm>
            <a:off x="4245225" y="2857500"/>
            <a:ext cx="3471749" cy="17539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Google Shape;389;p30"/>
          <p:cNvSpPr/>
          <p:nvPr/>
        </p:nvSpPr>
        <p:spPr>
          <a:xfrm>
            <a:off x="10325" y="0"/>
            <a:ext cx="9144000" cy="5756400"/>
          </a:xfrm>
          <a:prstGeom prst="rect">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30"/>
          <p:cNvSpPr txBox="1">
            <a:spLocks noGrp="1"/>
          </p:cNvSpPr>
          <p:nvPr>
            <p:ph type="ctrTitle"/>
          </p:nvPr>
        </p:nvSpPr>
        <p:spPr>
          <a:xfrm>
            <a:off x="835100" y="3178325"/>
            <a:ext cx="4497300" cy="687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500">
                <a:solidFill>
                  <a:srgbClr val="FFFFFF"/>
                </a:solidFill>
                <a:latin typeface="Open Sans ExtraBold"/>
                <a:ea typeface="Open Sans ExtraBold"/>
                <a:cs typeface="Open Sans ExtraBold"/>
                <a:sym typeface="Open Sans ExtraBold"/>
              </a:rPr>
              <a:t>Appendix &amp; Resources</a:t>
            </a:r>
            <a:endParaRPr sz="2500">
              <a:solidFill>
                <a:srgbClr val="FFFFFF"/>
              </a:solidFill>
              <a:latin typeface="Open Sans ExtraBold"/>
              <a:ea typeface="Open Sans ExtraBold"/>
              <a:cs typeface="Open Sans ExtraBold"/>
              <a:sym typeface="Open Sans ExtraBold"/>
            </a:endParaRPr>
          </a:p>
        </p:txBody>
      </p:sp>
      <p:pic>
        <p:nvPicPr>
          <p:cNvPr id="391" name="Google Shape;391;p30"/>
          <p:cNvPicPr preferRelativeResize="0"/>
          <p:nvPr/>
        </p:nvPicPr>
        <p:blipFill rotWithShape="1">
          <a:blip r:embed="rId3">
            <a:alphaModFix/>
          </a:blip>
          <a:srcRect l="46800" t="24126" r="9909" b="28229"/>
          <a:stretch/>
        </p:blipFill>
        <p:spPr>
          <a:xfrm>
            <a:off x="911300" y="983425"/>
            <a:ext cx="3268124" cy="1798450"/>
          </a:xfrm>
          <a:prstGeom prst="rect">
            <a:avLst/>
          </a:prstGeom>
          <a:noFill/>
          <a:ln>
            <a:noFill/>
          </a:ln>
        </p:spPr>
      </p:pic>
      <p:pic>
        <p:nvPicPr>
          <p:cNvPr id="392" name="Google Shape;392;p30"/>
          <p:cNvPicPr preferRelativeResize="0"/>
          <p:nvPr/>
        </p:nvPicPr>
        <p:blipFill>
          <a:blip r:embed="rId4">
            <a:alphaModFix/>
          </a:blip>
          <a:stretch>
            <a:fillRect/>
          </a:stretch>
        </p:blipFill>
        <p:spPr>
          <a:xfrm>
            <a:off x="958150" y="701600"/>
            <a:ext cx="751675" cy="375825"/>
          </a:xfrm>
          <a:prstGeom prst="rect">
            <a:avLst/>
          </a:prstGeom>
          <a:noFill/>
          <a:ln>
            <a:noFill/>
          </a:ln>
        </p:spPr>
      </p:pic>
      <p:cxnSp>
        <p:nvCxnSpPr>
          <p:cNvPr id="393" name="Google Shape;393;p30"/>
          <p:cNvCxnSpPr/>
          <p:nvPr/>
        </p:nvCxnSpPr>
        <p:spPr>
          <a:xfrm>
            <a:off x="942675" y="2998025"/>
            <a:ext cx="4321500" cy="0"/>
          </a:xfrm>
          <a:prstGeom prst="straightConnector1">
            <a:avLst/>
          </a:prstGeom>
          <a:noFill/>
          <a:ln w="9525" cap="flat" cmpd="sng">
            <a:solidFill>
              <a:srgbClr val="FFFFFF"/>
            </a:solidFill>
            <a:prstDash val="solid"/>
            <a:round/>
            <a:headEnd type="none" w="med" len="med"/>
            <a:tailEnd type="none" w="med" len="med"/>
          </a:ln>
        </p:spPr>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8" name="Google Shape;398;p31"/>
          <p:cNvSpPr txBox="1">
            <a:spLocks noGrp="1"/>
          </p:cNvSpPr>
          <p:nvPr>
            <p:ph type="sldNum" idx="12"/>
          </p:nvPr>
        </p:nvSpPr>
        <p:spPr>
          <a:xfrm>
            <a:off x="8472458" y="5246482"/>
            <a:ext cx="548700" cy="4374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18</a:t>
            </a:fld>
            <a:endParaRPr/>
          </a:p>
        </p:txBody>
      </p:sp>
      <p:sp>
        <p:nvSpPr>
          <p:cNvPr id="399" name="Google Shape;399;p31"/>
          <p:cNvSpPr txBox="1">
            <a:spLocks noGrp="1"/>
          </p:cNvSpPr>
          <p:nvPr>
            <p:ph type="title"/>
          </p:nvPr>
        </p:nvSpPr>
        <p:spPr>
          <a:xfrm>
            <a:off x="311700" y="312736"/>
            <a:ext cx="7629300" cy="636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400">
                <a:latin typeface="Open Sans ExtraBold"/>
                <a:ea typeface="Open Sans ExtraBold"/>
                <a:cs typeface="Open Sans ExtraBold"/>
                <a:sym typeface="Open Sans ExtraBold"/>
              </a:rPr>
              <a:t>Appendix &amp; Glossary of Terms</a:t>
            </a:r>
            <a:endParaRPr sz="2400">
              <a:latin typeface="Open Sans ExtraBold"/>
              <a:ea typeface="Open Sans ExtraBold"/>
              <a:cs typeface="Open Sans ExtraBold"/>
              <a:sym typeface="Open Sans ExtraBold"/>
            </a:endParaRPr>
          </a:p>
        </p:txBody>
      </p:sp>
      <p:sp>
        <p:nvSpPr>
          <p:cNvPr id="400" name="Google Shape;400;p31"/>
          <p:cNvSpPr txBox="1">
            <a:spLocks noGrp="1"/>
          </p:cNvSpPr>
          <p:nvPr>
            <p:ph type="body" idx="1"/>
          </p:nvPr>
        </p:nvSpPr>
        <p:spPr>
          <a:xfrm>
            <a:off x="311700" y="823325"/>
            <a:ext cx="7629300" cy="42426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None/>
            </a:pPr>
            <a:r>
              <a:rPr lang="en" sz="1400" b="1">
                <a:solidFill>
                  <a:srgbClr val="000000"/>
                </a:solidFill>
                <a:latin typeface="Arial"/>
                <a:ea typeface="Arial"/>
                <a:cs typeface="Arial"/>
                <a:sym typeface="Arial"/>
              </a:rPr>
              <a:t>Additional Examples of Eligible Projects (slide 10)</a:t>
            </a:r>
            <a:endParaRPr sz="1400" b="1">
              <a:solidFill>
                <a:srgbClr val="000000"/>
              </a:solidFill>
              <a:latin typeface="Arial"/>
              <a:ea typeface="Arial"/>
              <a:cs typeface="Arial"/>
              <a:sym typeface="Arial"/>
            </a:endParaRPr>
          </a:p>
          <a:p>
            <a:pPr marL="0" lvl="0" indent="0" algn="l" rtl="0">
              <a:spcBef>
                <a:spcPts val="1200"/>
              </a:spcBef>
              <a:spcAft>
                <a:spcPts val="0"/>
              </a:spcAft>
              <a:buNone/>
            </a:pPr>
            <a:endParaRPr b="1">
              <a:solidFill>
                <a:srgbClr val="000000"/>
              </a:solidFill>
              <a:latin typeface="Arial"/>
              <a:ea typeface="Arial"/>
              <a:cs typeface="Arial"/>
              <a:sym typeface="Arial"/>
            </a:endParaRPr>
          </a:p>
          <a:p>
            <a:pPr marL="457200" lvl="0" indent="-304800" algn="l" rtl="0">
              <a:lnSpc>
                <a:spcPct val="100000"/>
              </a:lnSpc>
              <a:spcBef>
                <a:spcPts val="1200"/>
              </a:spcBef>
              <a:spcAft>
                <a:spcPts val="0"/>
              </a:spcAft>
              <a:buClr>
                <a:srgbClr val="000000"/>
              </a:buClr>
              <a:buSzPts val="1200"/>
              <a:buFont typeface="Arial"/>
              <a:buChar char="●"/>
            </a:pPr>
            <a:r>
              <a:rPr lang="en">
                <a:solidFill>
                  <a:srgbClr val="000000"/>
                </a:solidFill>
                <a:highlight>
                  <a:srgbClr val="FFFFFF"/>
                </a:highlight>
                <a:latin typeface="Arial"/>
                <a:ea typeface="Arial"/>
                <a:cs typeface="Arial"/>
                <a:sym typeface="Arial"/>
              </a:rPr>
              <a:t>Volunteer-based home delivery of groceries and medications.</a:t>
            </a:r>
            <a:endParaRPr>
              <a:solidFill>
                <a:srgbClr val="000000"/>
              </a:solidFill>
              <a:highlight>
                <a:srgbClr val="FFFFFF"/>
              </a:highlight>
              <a:latin typeface="Arial"/>
              <a:ea typeface="Arial"/>
              <a:cs typeface="Arial"/>
              <a:sym typeface="Arial"/>
            </a:endParaRPr>
          </a:p>
          <a:p>
            <a:pPr marL="457200" lvl="0" indent="-304800" algn="l" rtl="0">
              <a:lnSpc>
                <a:spcPct val="100000"/>
              </a:lnSpc>
              <a:spcBef>
                <a:spcPts val="1200"/>
              </a:spcBef>
              <a:spcAft>
                <a:spcPts val="0"/>
              </a:spcAft>
              <a:buClr>
                <a:srgbClr val="000000"/>
              </a:buClr>
              <a:buSzPts val="1200"/>
              <a:buFont typeface="Arial"/>
              <a:buChar char="●"/>
            </a:pPr>
            <a:r>
              <a:rPr lang="en">
                <a:solidFill>
                  <a:srgbClr val="000000"/>
                </a:solidFill>
                <a:highlight>
                  <a:srgbClr val="FFFFFF"/>
                </a:highlight>
                <a:latin typeface="Arial"/>
                <a:ea typeface="Arial"/>
                <a:cs typeface="Arial"/>
                <a:sym typeface="Arial"/>
              </a:rPr>
              <a:t>Transportation services, such as those driving seniors or persons with disabilities to appointments.</a:t>
            </a:r>
            <a:endParaRPr>
              <a:solidFill>
                <a:srgbClr val="000000"/>
              </a:solidFill>
              <a:highlight>
                <a:srgbClr val="FFFFFF"/>
              </a:highlight>
              <a:latin typeface="Arial"/>
              <a:ea typeface="Arial"/>
              <a:cs typeface="Arial"/>
              <a:sym typeface="Arial"/>
            </a:endParaRPr>
          </a:p>
          <a:p>
            <a:pPr marL="457200" lvl="0" indent="-304800" algn="l" rtl="0">
              <a:lnSpc>
                <a:spcPct val="100000"/>
              </a:lnSpc>
              <a:spcBef>
                <a:spcPts val="1200"/>
              </a:spcBef>
              <a:spcAft>
                <a:spcPts val="0"/>
              </a:spcAft>
              <a:buClr>
                <a:srgbClr val="000000"/>
              </a:buClr>
              <a:buSzPts val="1200"/>
              <a:buFont typeface="Arial"/>
              <a:buChar char="●"/>
            </a:pPr>
            <a:r>
              <a:rPr lang="en">
                <a:solidFill>
                  <a:srgbClr val="000000"/>
                </a:solidFill>
                <a:highlight>
                  <a:srgbClr val="FFFFFF"/>
                </a:highlight>
                <a:latin typeface="Arial"/>
                <a:ea typeface="Arial"/>
                <a:cs typeface="Arial"/>
                <a:sym typeface="Arial"/>
              </a:rPr>
              <a:t>Scaling up help lines that provide information and support.</a:t>
            </a:r>
            <a:endParaRPr>
              <a:solidFill>
                <a:srgbClr val="000000"/>
              </a:solidFill>
              <a:highlight>
                <a:srgbClr val="FFFFFF"/>
              </a:highlight>
              <a:latin typeface="Arial"/>
              <a:ea typeface="Arial"/>
              <a:cs typeface="Arial"/>
              <a:sym typeface="Arial"/>
            </a:endParaRPr>
          </a:p>
          <a:p>
            <a:pPr marL="457200" lvl="0" indent="-304800" algn="l" rtl="0">
              <a:lnSpc>
                <a:spcPct val="100000"/>
              </a:lnSpc>
              <a:spcBef>
                <a:spcPts val="1200"/>
              </a:spcBef>
              <a:spcAft>
                <a:spcPts val="0"/>
              </a:spcAft>
              <a:buClr>
                <a:srgbClr val="000000"/>
              </a:buClr>
              <a:buSzPts val="1200"/>
              <a:buFont typeface="Arial"/>
              <a:buChar char="●"/>
            </a:pPr>
            <a:r>
              <a:rPr lang="en">
                <a:solidFill>
                  <a:srgbClr val="000000"/>
                </a:solidFill>
                <a:highlight>
                  <a:srgbClr val="FFFFFF"/>
                </a:highlight>
                <a:latin typeface="Arial"/>
                <a:ea typeface="Arial"/>
                <a:cs typeface="Arial"/>
                <a:sym typeface="Arial"/>
              </a:rPr>
              <a:t>Helping vulnerable Canadians access government benefits.</a:t>
            </a:r>
            <a:endParaRPr>
              <a:solidFill>
                <a:srgbClr val="000000"/>
              </a:solidFill>
              <a:highlight>
                <a:srgbClr val="FFFFFF"/>
              </a:highlight>
              <a:latin typeface="Arial"/>
              <a:ea typeface="Arial"/>
              <a:cs typeface="Arial"/>
              <a:sym typeface="Arial"/>
            </a:endParaRPr>
          </a:p>
          <a:p>
            <a:pPr marL="457200" lvl="0" indent="-304800" algn="l" rtl="0">
              <a:lnSpc>
                <a:spcPct val="100000"/>
              </a:lnSpc>
              <a:spcBef>
                <a:spcPts val="1200"/>
              </a:spcBef>
              <a:spcAft>
                <a:spcPts val="0"/>
              </a:spcAft>
              <a:buClr>
                <a:srgbClr val="000000"/>
              </a:buClr>
              <a:buSzPts val="1200"/>
              <a:buFont typeface="Arial"/>
              <a:buChar char="●"/>
            </a:pPr>
            <a:r>
              <a:rPr lang="en">
                <a:solidFill>
                  <a:srgbClr val="000000"/>
                </a:solidFill>
                <a:highlight>
                  <a:srgbClr val="FFFFFF"/>
                </a:highlight>
                <a:latin typeface="Arial"/>
                <a:ea typeface="Arial"/>
                <a:cs typeface="Arial"/>
                <a:sym typeface="Arial"/>
              </a:rPr>
              <a:t>Delivering training and supplies to volunteers.</a:t>
            </a:r>
            <a:endParaRPr>
              <a:solidFill>
                <a:srgbClr val="000000"/>
              </a:solidFill>
              <a:highlight>
                <a:srgbClr val="FFFFFF"/>
              </a:highlight>
              <a:latin typeface="Arial"/>
              <a:ea typeface="Arial"/>
              <a:cs typeface="Arial"/>
              <a:sym typeface="Arial"/>
            </a:endParaRPr>
          </a:p>
          <a:p>
            <a:pPr marL="457200" lvl="0" indent="-304800" algn="l" rtl="0">
              <a:lnSpc>
                <a:spcPct val="100000"/>
              </a:lnSpc>
              <a:spcBef>
                <a:spcPts val="1200"/>
              </a:spcBef>
              <a:spcAft>
                <a:spcPts val="0"/>
              </a:spcAft>
              <a:buClr>
                <a:srgbClr val="000000"/>
              </a:buClr>
              <a:buSzPts val="1200"/>
              <a:buFont typeface="Arial"/>
              <a:buChar char="●"/>
            </a:pPr>
            <a:r>
              <a:rPr lang="en">
                <a:solidFill>
                  <a:srgbClr val="000000"/>
                </a:solidFill>
                <a:highlight>
                  <a:srgbClr val="FFFFFF"/>
                </a:highlight>
                <a:latin typeface="Arial"/>
                <a:ea typeface="Arial"/>
                <a:cs typeface="Arial"/>
                <a:sym typeface="Arial"/>
              </a:rPr>
              <a:t>Replacing in-person, one-on-one contact and social gatherings with virtual contact through telephone, texts, teleconferences or the Internet.</a:t>
            </a:r>
            <a:br>
              <a:rPr lang="en">
                <a:solidFill>
                  <a:srgbClr val="000000"/>
                </a:solidFill>
                <a:highlight>
                  <a:srgbClr val="FFFFFF"/>
                </a:highlight>
                <a:latin typeface="Arial"/>
                <a:ea typeface="Arial"/>
                <a:cs typeface="Arial"/>
                <a:sym typeface="Arial"/>
              </a:rPr>
            </a:br>
            <a:endParaRPr>
              <a:solidFill>
                <a:srgbClr val="000000"/>
              </a:solidFill>
              <a:highlight>
                <a:srgbClr val="FFFFFF"/>
              </a:highlight>
              <a:latin typeface="Arial"/>
              <a:ea typeface="Arial"/>
              <a:cs typeface="Arial"/>
              <a:sym typeface="Arial"/>
            </a:endParaRPr>
          </a:p>
          <a:p>
            <a:pPr marL="0" lvl="0" indent="0" algn="l" rtl="0">
              <a:lnSpc>
                <a:spcPct val="100000"/>
              </a:lnSpc>
              <a:spcBef>
                <a:spcPts val="1200"/>
              </a:spcBef>
              <a:spcAft>
                <a:spcPts val="0"/>
              </a:spcAft>
              <a:buNone/>
            </a:pPr>
            <a:r>
              <a:rPr lang="en">
                <a:solidFill>
                  <a:srgbClr val="000000"/>
                </a:solidFill>
                <a:highlight>
                  <a:srgbClr val="FFFFFF"/>
                </a:highlight>
                <a:latin typeface="Arial"/>
                <a:ea typeface="Arial"/>
                <a:cs typeface="Arial"/>
                <a:sym typeface="Arial"/>
              </a:rPr>
              <a:t>Eligible service categories on the following page. </a:t>
            </a:r>
            <a:endParaRPr>
              <a:solidFill>
                <a:srgbClr val="000000"/>
              </a:solidFill>
              <a:highlight>
                <a:srgbClr val="FFFFFF"/>
              </a:highlight>
              <a:latin typeface="Arial"/>
              <a:ea typeface="Arial"/>
              <a:cs typeface="Arial"/>
              <a:sym typeface="Arial"/>
            </a:endParaRPr>
          </a:p>
          <a:p>
            <a:pPr marL="0" lvl="0" indent="0" algn="l" rtl="0">
              <a:spcBef>
                <a:spcPts val="500"/>
              </a:spcBef>
              <a:spcAft>
                <a:spcPts val="1600"/>
              </a:spcAft>
              <a:buNone/>
            </a:pPr>
            <a:endParaRPr>
              <a:solidFill>
                <a:srgbClr val="0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Google Shape;405;p32"/>
          <p:cNvSpPr txBox="1">
            <a:spLocks noGrp="1"/>
          </p:cNvSpPr>
          <p:nvPr>
            <p:ph type="sldNum" idx="12"/>
          </p:nvPr>
        </p:nvSpPr>
        <p:spPr>
          <a:xfrm>
            <a:off x="8472458" y="5246482"/>
            <a:ext cx="548700" cy="4374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19</a:t>
            </a:fld>
            <a:endParaRPr/>
          </a:p>
        </p:txBody>
      </p:sp>
      <p:graphicFrame>
        <p:nvGraphicFramePr>
          <p:cNvPr id="406" name="Google Shape;406;p32"/>
          <p:cNvGraphicFramePr/>
          <p:nvPr/>
        </p:nvGraphicFramePr>
        <p:xfrm>
          <a:off x="392261" y="564348"/>
          <a:ext cx="7280675" cy="4051675"/>
        </p:xfrm>
        <a:graphic>
          <a:graphicData uri="http://schemas.openxmlformats.org/drawingml/2006/table">
            <a:tbl>
              <a:tblPr>
                <a:noFill/>
                <a:tableStyleId>{15554183-C111-4D9B-915E-A3056272051D}</a:tableStyleId>
              </a:tblPr>
              <a:tblGrid>
                <a:gridCol w="2817975"/>
                <a:gridCol w="4462700"/>
              </a:tblGrid>
              <a:tr h="241250">
                <a:tc>
                  <a:txBody>
                    <a:bodyPr/>
                    <a:lstStyle/>
                    <a:p>
                      <a:pPr marL="0" lvl="0" indent="0" algn="l" rtl="0">
                        <a:spcBef>
                          <a:spcPts val="0"/>
                        </a:spcBef>
                        <a:spcAft>
                          <a:spcPts val="0"/>
                        </a:spcAft>
                        <a:buNone/>
                      </a:pPr>
                      <a:r>
                        <a:rPr lang="en" b="1">
                          <a:solidFill>
                            <a:srgbClr val="FFFFFF"/>
                          </a:solidFill>
                        </a:rPr>
                        <a:t>Services</a:t>
                      </a:r>
                      <a:endParaRPr b="1">
                        <a:solidFill>
                          <a:srgbClr val="FFFFFF"/>
                        </a:solidFill>
                      </a:endParaRPr>
                    </a:p>
                  </a:txBody>
                  <a:tcPr marL="25400" marR="25400" marT="0" marB="0" anchor="ctr">
                    <a:lnL w="19050" cap="flat" cmpd="sng">
                      <a:solidFill>
                        <a:srgbClr val="373739">
                          <a:alpha val="0"/>
                        </a:srgbClr>
                      </a:solidFill>
                      <a:prstDash val="solid"/>
                      <a:round/>
                      <a:headEnd type="none" w="sm" len="sm"/>
                      <a:tailEnd type="none" w="sm" len="sm"/>
                    </a:lnL>
                    <a:lnR w="9525" cap="flat" cmpd="sng">
                      <a:solidFill>
                        <a:srgbClr val="B7B7B7">
                          <a:alpha val="0"/>
                        </a:srgbClr>
                      </a:solidFill>
                      <a:prstDash val="solid"/>
                      <a:round/>
                      <a:headEnd type="none" w="sm" len="sm"/>
                      <a:tailEnd type="none" w="sm" len="sm"/>
                    </a:lnR>
                    <a:lnT w="19050" cap="flat" cmpd="sng">
                      <a:solidFill>
                        <a:srgbClr val="373739">
                          <a:alpha val="0"/>
                        </a:srgbClr>
                      </a:solidFill>
                      <a:prstDash val="solid"/>
                      <a:round/>
                      <a:headEnd type="none" w="sm" len="sm"/>
                      <a:tailEnd type="none" w="sm" len="sm"/>
                    </a:lnT>
                    <a:lnB w="19050" cap="flat" cmpd="sng">
                      <a:solidFill>
                        <a:srgbClr val="373739">
                          <a:alpha val="0"/>
                        </a:srgbClr>
                      </a:solidFill>
                      <a:prstDash val="solid"/>
                      <a:round/>
                      <a:headEnd type="none" w="sm" len="sm"/>
                      <a:tailEnd type="none" w="sm" len="sm"/>
                    </a:lnB>
                    <a:solidFill>
                      <a:srgbClr val="EE5454"/>
                    </a:solidFill>
                  </a:tcPr>
                </a:tc>
                <a:tc>
                  <a:txBody>
                    <a:bodyPr/>
                    <a:lstStyle/>
                    <a:p>
                      <a:pPr marL="0" lvl="0" indent="0" algn="l" rtl="0">
                        <a:spcBef>
                          <a:spcPts val="0"/>
                        </a:spcBef>
                        <a:spcAft>
                          <a:spcPts val="0"/>
                        </a:spcAft>
                        <a:buNone/>
                      </a:pPr>
                      <a:r>
                        <a:rPr lang="en" b="1">
                          <a:solidFill>
                            <a:srgbClr val="FFFFFF"/>
                          </a:solidFill>
                        </a:rPr>
                        <a:t>Descriptions</a:t>
                      </a:r>
                      <a:endParaRPr b="1">
                        <a:solidFill>
                          <a:srgbClr val="FFFFFF"/>
                        </a:solidFill>
                      </a:endParaRPr>
                    </a:p>
                  </a:txBody>
                  <a:tcPr marL="25400" marR="25400" marT="0" marB="0" anchor="ctr">
                    <a:lnL w="9525" cap="flat" cmpd="sng">
                      <a:solidFill>
                        <a:srgbClr val="B7B7B7">
                          <a:alpha val="0"/>
                        </a:srgbClr>
                      </a:solidFill>
                      <a:prstDash val="solid"/>
                      <a:round/>
                      <a:headEnd type="none" w="sm" len="sm"/>
                      <a:tailEnd type="none" w="sm" len="sm"/>
                    </a:lnL>
                    <a:lnR w="19050" cap="flat" cmpd="sng">
                      <a:solidFill>
                        <a:srgbClr val="373739">
                          <a:alpha val="0"/>
                        </a:srgbClr>
                      </a:solidFill>
                      <a:prstDash val="solid"/>
                      <a:round/>
                      <a:headEnd type="none" w="sm" len="sm"/>
                      <a:tailEnd type="none" w="sm" len="sm"/>
                    </a:lnR>
                    <a:lnT w="19050" cap="flat" cmpd="sng">
                      <a:solidFill>
                        <a:srgbClr val="373739">
                          <a:alpha val="0"/>
                        </a:srgbClr>
                      </a:solidFill>
                      <a:prstDash val="solid"/>
                      <a:round/>
                      <a:headEnd type="none" w="sm" len="sm"/>
                      <a:tailEnd type="none" w="sm" len="sm"/>
                    </a:lnT>
                    <a:lnB w="19050" cap="flat" cmpd="sng">
                      <a:solidFill>
                        <a:srgbClr val="373739">
                          <a:alpha val="0"/>
                        </a:srgbClr>
                      </a:solidFill>
                      <a:prstDash val="solid"/>
                      <a:round/>
                      <a:headEnd type="none" w="sm" len="sm"/>
                      <a:tailEnd type="none" w="sm" len="sm"/>
                    </a:lnB>
                    <a:solidFill>
                      <a:srgbClr val="EE5454"/>
                    </a:solidFill>
                  </a:tcPr>
                </a:tc>
              </a:tr>
              <a:tr h="322650">
                <a:tc>
                  <a:txBody>
                    <a:bodyPr/>
                    <a:lstStyle/>
                    <a:p>
                      <a:pPr marL="0" lvl="0" indent="0" algn="l" rtl="0">
                        <a:spcBef>
                          <a:spcPts val="0"/>
                        </a:spcBef>
                        <a:spcAft>
                          <a:spcPts val="0"/>
                        </a:spcAft>
                        <a:buNone/>
                      </a:pPr>
                      <a:r>
                        <a:rPr lang="en" sz="1200">
                          <a:solidFill>
                            <a:srgbClr val="373739"/>
                          </a:solidFill>
                        </a:rPr>
                        <a:t>Food security</a:t>
                      </a:r>
                      <a:endParaRPr sz="1200">
                        <a:solidFill>
                          <a:srgbClr val="373739"/>
                        </a:solidFill>
                      </a:endParaRPr>
                    </a:p>
                  </a:txBody>
                  <a:tcPr marL="25400" marR="25400" marT="0" marB="0" anchor="ctr">
                    <a:lnL w="19050" cap="flat" cmpd="sng">
                      <a:solidFill>
                        <a:srgbClr val="373739">
                          <a:alpha val="0"/>
                        </a:srgbClr>
                      </a:solidFill>
                      <a:prstDash val="solid"/>
                      <a:round/>
                      <a:headEnd type="none" w="sm" len="sm"/>
                      <a:tailEnd type="none" w="sm" len="sm"/>
                    </a:lnL>
                    <a:lnR w="9525" cap="flat" cmpd="sng">
                      <a:solidFill>
                        <a:srgbClr val="B7B7B7">
                          <a:alpha val="0"/>
                        </a:srgbClr>
                      </a:solidFill>
                      <a:prstDash val="solid"/>
                      <a:round/>
                      <a:headEnd type="none" w="sm" len="sm"/>
                      <a:tailEnd type="none" w="sm" len="sm"/>
                    </a:lnR>
                    <a:lnT w="19050" cap="flat" cmpd="sng">
                      <a:solidFill>
                        <a:srgbClr val="373739">
                          <a:alpha val="0"/>
                        </a:srgbClr>
                      </a:solidFill>
                      <a:prstDash val="solid"/>
                      <a:round/>
                      <a:headEnd type="none" w="sm" len="sm"/>
                      <a:tailEnd type="none" w="sm" len="sm"/>
                    </a:lnT>
                    <a:lnB w="9525" cap="flat" cmpd="sng">
                      <a:solidFill>
                        <a:srgbClr val="B7B7B7">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373739"/>
                          </a:solidFill>
                        </a:rPr>
                        <a:t>Prepared meals, delivery service</a:t>
                      </a:r>
                      <a:endParaRPr sz="1200">
                        <a:solidFill>
                          <a:srgbClr val="373739"/>
                        </a:solidFill>
                      </a:endParaRPr>
                    </a:p>
                  </a:txBody>
                  <a:tcPr marL="25400" marR="25400" marT="0" marB="0" anchor="ctr">
                    <a:lnL w="9525" cap="flat" cmpd="sng">
                      <a:solidFill>
                        <a:srgbClr val="B7B7B7">
                          <a:alpha val="0"/>
                        </a:srgbClr>
                      </a:solidFill>
                      <a:prstDash val="solid"/>
                      <a:round/>
                      <a:headEnd type="none" w="sm" len="sm"/>
                      <a:tailEnd type="none" w="sm" len="sm"/>
                    </a:lnL>
                    <a:lnR w="19050" cap="flat" cmpd="sng">
                      <a:solidFill>
                        <a:srgbClr val="373739">
                          <a:alpha val="0"/>
                        </a:srgbClr>
                      </a:solidFill>
                      <a:prstDash val="solid"/>
                      <a:round/>
                      <a:headEnd type="none" w="sm" len="sm"/>
                      <a:tailEnd type="none" w="sm" len="sm"/>
                    </a:lnR>
                    <a:lnT w="19050" cap="flat" cmpd="sng">
                      <a:solidFill>
                        <a:srgbClr val="373739">
                          <a:alpha val="0"/>
                        </a:srgbClr>
                      </a:solidFill>
                      <a:prstDash val="solid"/>
                      <a:round/>
                      <a:headEnd type="none" w="sm" len="sm"/>
                      <a:tailEnd type="none" w="sm" len="sm"/>
                    </a:lnT>
                    <a:lnB w="9525" cap="flat" cmpd="sng">
                      <a:solidFill>
                        <a:srgbClr val="B7B7B7">
                          <a:alpha val="0"/>
                        </a:srgbClr>
                      </a:solidFill>
                      <a:prstDash val="solid"/>
                      <a:round/>
                      <a:headEnd type="none" w="sm" len="sm"/>
                      <a:tailEnd type="none" w="sm" len="sm"/>
                    </a:lnB>
                  </a:tcPr>
                </a:tc>
              </a:tr>
              <a:tr h="322650">
                <a:tc>
                  <a:txBody>
                    <a:bodyPr/>
                    <a:lstStyle/>
                    <a:p>
                      <a:pPr marL="0" lvl="0" indent="0" algn="l" rtl="0">
                        <a:spcBef>
                          <a:spcPts val="0"/>
                        </a:spcBef>
                        <a:spcAft>
                          <a:spcPts val="0"/>
                        </a:spcAft>
                        <a:buNone/>
                      </a:pPr>
                      <a:r>
                        <a:rPr lang="en" sz="1200">
                          <a:solidFill>
                            <a:srgbClr val="373739"/>
                          </a:solidFill>
                        </a:rPr>
                        <a:t>Financial wellness</a:t>
                      </a:r>
                      <a:endParaRPr sz="1200">
                        <a:solidFill>
                          <a:srgbClr val="373739"/>
                        </a:solidFill>
                      </a:endParaRPr>
                    </a:p>
                  </a:txBody>
                  <a:tcPr marL="25400" marR="25400" marT="0" marB="0" anchor="ctr">
                    <a:lnL w="19050" cap="flat" cmpd="sng">
                      <a:solidFill>
                        <a:srgbClr val="373739">
                          <a:alpha val="0"/>
                        </a:srgbClr>
                      </a:solidFill>
                      <a:prstDash val="solid"/>
                      <a:round/>
                      <a:headEnd type="none" w="sm" len="sm"/>
                      <a:tailEnd type="none" w="sm" len="sm"/>
                    </a:lnL>
                    <a:lnR w="9525" cap="flat" cmpd="sng">
                      <a:solidFill>
                        <a:srgbClr val="B7B7B7">
                          <a:alpha val="0"/>
                        </a:srgbClr>
                      </a:solidFill>
                      <a:prstDash val="solid"/>
                      <a:round/>
                      <a:headEnd type="none" w="sm" len="sm"/>
                      <a:tailEnd type="none" w="sm" len="sm"/>
                    </a:lnR>
                    <a:lnT w="9525" cap="flat" cmpd="sng">
                      <a:solidFill>
                        <a:srgbClr val="B7B7B7">
                          <a:alpha val="0"/>
                        </a:srgbClr>
                      </a:solidFill>
                      <a:prstDash val="solid"/>
                      <a:round/>
                      <a:headEnd type="none" w="sm" len="sm"/>
                      <a:tailEnd type="none" w="sm" len="sm"/>
                    </a:lnT>
                    <a:lnB w="9525" cap="flat" cmpd="sng">
                      <a:solidFill>
                        <a:srgbClr val="B7B7B7">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373739"/>
                          </a:solidFill>
                        </a:rPr>
                        <a:t>Financial literacy or coaching; access to income supports</a:t>
                      </a:r>
                      <a:endParaRPr sz="1200">
                        <a:solidFill>
                          <a:srgbClr val="373739"/>
                        </a:solidFill>
                      </a:endParaRPr>
                    </a:p>
                  </a:txBody>
                  <a:tcPr marL="25400" marR="25400" marT="0" marB="0" anchor="ctr">
                    <a:lnL w="9525" cap="flat" cmpd="sng">
                      <a:solidFill>
                        <a:srgbClr val="B7B7B7">
                          <a:alpha val="0"/>
                        </a:srgbClr>
                      </a:solidFill>
                      <a:prstDash val="solid"/>
                      <a:round/>
                      <a:headEnd type="none" w="sm" len="sm"/>
                      <a:tailEnd type="none" w="sm" len="sm"/>
                    </a:lnL>
                    <a:lnR w="19050" cap="flat" cmpd="sng">
                      <a:solidFill>
                        <a:srgbClr val="373739">
                          <a:alpha val="0"/>
                        </a:srgbClr>
                      </a:solidFill>
                      <a:prstDash val="solid"/>
                      <a:round/>
                      <a:headEnd type="none" w="sm" len="sm"/>
                      <a:tailEnd type="none" w="sm" len="sm"/>
                    </a:lnR>
                    <a:lnT w="9525" cap="flat" cmpd="sng">
                      <a:solidFill>
                        <a:srgbClr val="B7B7B7">
                          <a:alpha val="0"/>
                        </a:srgbClr>
                      </a:solidFill>
                      <a:prstDash val="solid"/>
                      <a:round/>
                      <a:headEnd type="none" w="sm" len="sm"/>
                      <a:tailEnd type="none" w="sm" len="sm"/>
                    </a:lnT>
                    <a:lnB w="9525" cap="flat" cmpd="sng">
                      <a:solidFill>
                        <a:srgbClr val="B7B7B7">
                          <a:alpha val="0"/>
                        </a:srgbClr>
                      </a:solidFill>
                      <a:prstDash val="solid"/>
                      <a:round/>
                      <a:headEnd type="none" w="sm" len="sm"/>
                      <a:tailEnd type="none" w="sm" len="sm"/>
                    </a:lnB>
                  </a:tcPr>
                </a:tc>
              </a:tr>
              <a:tr h="360800">
                <a:tc>
                  <a:txBody>
                    <a:bodyPr/>
                    <a:lstStyle/>
                    <a:p>
                      <a:pPr marL="0" lvl="0" indent="0" algn="l" rtl="0">
                        <a:spcBef>
                          <a:spcPts val="0"/>
                        </a:spcBef>
                        <a:spcAft>
                          <a:spcPts val="0"/>
                        </a:spcAft>
                        <a:buNone/>
                      </a:pPr>
                      <a:r>
                        <a:rPr lang="en" sz="1200">
                          <a:solidFill>
                            <a:srgbClr val="373739"/>
                          </a:solidFill>
                        </a:rPr>
                        <a:t>Home care/personal support services</a:t>
                      </a:r>
                      <a:endParaRPr sz="1200">
                        <a:solidFill>
                          <a:srgbClr val="373739"/>
                        </a:solidFill>
                      </a:endParaRPr>
                    </a:p>
                  </a:txBody>
                  <a:tcPr marL="25400" marR="25400" marT="0" marB="0" anchor="ctr">
                    <a:lnL w="19050" cap="flat" cmpd="sng">
                      <a:solidFill>
                        <a:srgbClr val="373739">
                          <a:alpha val="0"/>
                        </a:srgbClr>
                      </a:solidFill>
                      <a:prstDash val="solid"/>
                      <a:round/>
                      <a:headEnd type="none" w="sm" len="sm"/>
                      <a:tailEnd type="none" w="sm" len="sm"/>
                    </a:lnL>
                    <a:lnR w="9525" cap="flat" cmpd="sng">
                      <a:solidFill>
                        <a:srgbClr val="B7B7B7">
                          <a:alpha val="0"/>
                        </a:srgbClr>
                      </a:solidFill>
                      <a:prstDash val="solid"/>
                      <a:round/>
                      <a:headEnd type="none" w="sm" len="sm"/>
                      <a:tailEnd type="none" w="sm" len="sm"/>
                    </a:lnR>
                    <a:lnT w="9525" cap="flat" cmpd="sng">
                      <a:solidFill>
                        <a:srgbClr val="B7B7B7">
                          <a:alpha val="0"/>
                        </a:srgbClr>
                      </a:solidFill>
                      <a:prstDash val="solid"/>
                      <a:round/>
                      <a:headEnd type="none" w="sm" len="sm"/>
                      <a:tailEnd type="none" w="sm" len="sm"/>
                    </a:lnT>
                    <a:lnB w="9525" cap="flat" cmpd="sng">
                      <a:solidFill>
                        <a:srgbClr val="B7B7B7">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373739"/>
                          </a:solidFill>
                        </a:rPr>
                        <a:t>For seniors and persons with disabilities</a:t>
                      </a:r>
                      <a:endParaRPr sz="1200">
                        <a:solidFill>
                          <a:srgbClr val="373739"/>
                        </a:solidFill>
                      </a:endParaRPr>
                    </a:p>
                  </a:txBody>
                  <a:tcPr marL="25400" marR="25400" marT="0" marB="0" anchor="ctr">
                    <a:lnL w="9525" cap="flat" cmpd="sng">
                      <a:solidFill>
                        <a:srgbClr val="B7B7B7">
                          <a:alpha val="0"/>
                        </a:srgbClr>
                      </a:solidFill>
                      <a:prstDash val="solid"/>
                      <a:round/>
                      <a:headEnd type="none" w="sm" len="sm"/>
                      <a:tailEnd type="none" w="sm" len="sm"/>
                    </a:lnL>
                    <a:lnR w="19050" cap="flat" cmpd="sng">
                      <a:solidFill>
                        <a:srgbClr val="373739">
                          <a:alpha val="0"/>
                        </a:srgbClr>
                      </a:solidFill>
                      <a:prstDash val="solid"/>
                      <a:round/>
                      <a:headEnd type="none" w="sm" len="sm"/>
                      <a:tailEnd type="none" w="sm" len="sm"/>
                    </a:lnR>
                    <a:lnT w="9525" cap="flat" cmpd="sng">
                      <a:solidFill>
                        <a:srgbClr val="B7B7B7">
                          <a:alpha val="0"/>
                        </a:srgbClr>
                      </a:solidFill>
                      <a:prstDash val="solid"/>
                      <a:round/>
                      <a:headEnd type="none" w="sm" len="sm"/>
                      <a:tailEnd type="none" w="sm" len="sm"/>
                    </a:lnT>
                    <a:lnB w="9525" cap="flat" cmpd="sng">
                      <a:solidFill>
                        <a:srgbClr val="B7B7B7">
                          <a:alpha val="0"/>
                        </a:srgbClr>
                      </a:solidFill>
                      <a:prstDash val="solid"/>
                      <a:round/>
                      <a:headEnd type="none" w="sm" len="sm"/>
                      <a:tailEnd type="none" w="sm" len="sm"/>
                    </a:lnB>
                  </a:tcPr>
                </a:tc>
              </a:tr>
              <a:tr h="397025">
                <a:tc>
                  <a:txBody>
                    <a:bodyPr/>
                    <a:lstStyle/>
                    <a:p>
                      <a:pPr marL="0" lvl="0" indent="0" algn="l" rtl="0">
                        <a:spcBef>
                          <a:spcPts val="0"/>
                        </a:spcBef>
                        <a:spcAft>
                          <a:spcPts val="0"/>
                        </a:spcAft>
                        <a:buNone/>
                      </a:pPr>
                      <a:r>
                        <a:rPr lang="en" sz="1200">
                          <a:solidFill>
                            <a:srgbClr val="373739"/>
                          </a:solidFill>
                        </a:rPr>
                        <a:t>Health and hygiene</a:t>
                      </a:r>
                      <a:endParaRPr sz="1200">
                        <a:solidFill>
                          <a:srgbClr val="373739"/>
                        </a:solidFill>
                      </a:endParaRPr>
                    </a:p>
                  </a:txBody>
                  <a:tcPr marL="25400" marR="25400" marT="0" marB="0" anchor="ctr">
                    <a:lnL w="19050" cap="flat" cmpd="sng">
                      <a:solidFill>
                        <a:srgbClr val="373739">
                          <a:alpha val="0"/>
                        </a:srgbClr>
                      </a:solidFill>
                      <a:prstDash val="solid"/>
                      <a:round/>
                      <a:headEnd type="none" w="sm" len="sm"/>
                      <a:tailEnd type="none" w="sm" len="sm"/>
                    </a:lnL>
                    <a:lnR w="9525" cap="flat" cmpd="sng">
                      <a:solidFill>
                        <a:srgbClr val="B7B7B7">
                          <a:alpha val="0"/>
                        </a:srgbClr>
                      </a:solidFill>
                      <a:prstDash val="solid"/>
                      <a:round/>
                      <a:headEnd type="none" w="sm" len="sm"/>
                      <a:tailEnd type="none" w="sm" len="sm"/>
                    </a:lnR>
                    <a:lnT w="9525" cap="flat" cmpd="sng">
                      <a:solidFill>
                        <a:srgbClr val="B7B7B7">
                          <a:alpha val="0"/>
                        </a:srgbClr>
                      </a:solidFill>
                      <a:prstDash val="solid"/>
                      <a:round/>
                      <a:headEnd type="none" w="sm" len="sm"/>
                      <a:tailEnd type="none" w="sm" len="sm"/>
                    </a:lnT>
                    <a:lnB w="9525" cap="flat" cmpd="sng">
                      <a:solidFill>
                        <a:srgbClr val="B7B7B7">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373739"/>
                          </a:solidFill>
                        </a:rPr>
                        <a:t>Health information; access to medication; personal hygiene &amp; medical supplies</a:t>
                      </a:r>
                      <a:endParaRPr sz="1200">
                        <a:solidFill>
                          <a:srgbClr val="373739"/>
                        </a:solidFill>
                      </a:endParaRPr>
                    </a:p>
                  </a:txBody>
                  <a:tcPr marL="25400" marR="25400" marT="0" marB="0" anchor="ctr">
                    <a:lnL w="9525" cap="flat" cmpd="sng">
                      <a:solidFill>
                        <a:srgbClr val="B7B7B7">
                          <a:alpha val="0"/>
                        </a:srgbClr>
                      </a:solidFill>
                      <a:prstDash val="solid"/>
                      <a:round/>
                      <a:headEnd type="none" w="sm" len="sm"/>
                      <a:tailEnd type="none" w="sm" len="sm"/>
                    </a:lnL>
                    <a:lnR w="19050" cap="flat" cmpd="sng">
                      <a:solidFill>
                        <a:srgbClr val="373739">
                          <a:alpha val="0"/>
                        </a:srgbClr>
                      </a:solidFill>
                      <a:prstDash val="solid"/>
                      <a:round/>
                      <a:headEnd type="none" w="sm" len="sm"/>
                      <a:tailEnd type="none" w="sm" len="sm"/>
                    </a:lnR>
                    <a:lnT w="9525" cap="flat" cmpd="sng">
                      <a:solidFill>
                        <a:srgbClr val="B7B7B7">
                          <a:alpha val="0"/>
                        </a:srgbClr>
                      </a:solidFill>
                      <a:prstDash val="solid"/>
                      <a:round/>
                      <a:headEnd type="none" w="sm" len="sm"/>
                      <a:tailEnd type="none" w="sm" len="sm"/>
                    </a:lnT>
                    <a:lnB w="9525" cap="flat" cmpd="sng">
                      <a:solidFill>
                        <a:srgbClr val="B7B7B7">
                          <a:alpha val="0"/>
                        </a:srgbClr>
                      </a:solidFill>
                      <a:prstDash val="solid"/>
                      <a:round/>
                      <a:headEnd type="none" w="sm" len="sm"/>
                      <a:tailEnd type="none" w="sm" len="sm"/>
                    </a:lnB>
                  </a:tcPr>
                </a:tc>
              </a:tr>
              <a:tr h="322650">
                <a:tc>
                  <a:txBody>
                    <a:bodyPr/>
                    <a:lstStyle/>
                    <a:p>
                      <a:pPr marL="0" lvl="0" indent="0" algn="l" rtl="0">
                        <a:spcBef>
                          <a:spcPts val="0"/>
                        </a:spcBef>
                        <a:spcAft>
                          <a:spcPts val="0"/>
                        </a:spcAft>
                        <a:buNone/>
                      </a:pPr>
                      <a:r>
                        <a:rPr lang="en" sz="1200">
                          <a:solidFill>
                            <a:srgbClr val="373739"/>
                          </a:solidFill>
                        </a:rPr>
                        <a:t>Information and navigation</a:t>
                      </a:r>
                      <a:endParaRPr sz="1200">
                        <a:solidFill>
                          <a:srgbClr val="373739"/>
                        </a:solidFill>
                      </a:endParaRPr>
                    </a:p>
                  </a:txBody>
                  <a:tcPr marL="25400" marR="25400" marT="0" marB="0" anchor="ctr">
                    <a:lnL w="19050" cap="flat" cmpd="sng">
                      <a:solidFill>
                        <a:srgbClr val="373739">
                          <a:alpha val="0"/>
                        </a:srgbClr>
                      </a:solidFill>
                      <a:prstDash val="solid"/>
                      <a:round/>
                      <a:headEnd type="none" w="sm" len="sm"/>
                      <a:tailEnd type="none" w="sm" len="sm"/>
                    </a:lnL>
                    <a:lnR w="9525" cap="flat" cmpd="sng">
                      <a:solidFill>
                        <a:srgbClr val="B7B7B7">
                          <a:alpha val="0"/>
                        </a:srgbClr>
                      </a:solidFill>
                      <a:prstDash val="solid"/>
                      <a:round/>
                      <a:headEnd type="none" w="sm" len="sm"/>
                      <a:tailEnd type="none" w="sm" len="sm"/>
                    </a:lnR>
                    <a:lnT w="9525" cap="flat" cmpd="sng">
                      <a:solidFill>
                        <a:srgbClr val="B7B7B7">
                          <a:alpha val="0"/>
                        </a:srgbClr>
                      </a:solidFill>
                      <a:prstDash val="solid"/>
                      <a:round/>
                      <a:headEnd type="none" w="sm" len="sm"/>
                      <a:tailEnd type="none" w="sm" len="sm"/>
                    </a:lnT>
                    <a:lnB w="9525" cap="flat" cmpd="sng">
                      <a:solidFill>
                        <a:srgbClr val="B7B7B7">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373739"/>
                          </a:solidFill>
                        </a:rPr>
                        <a:t>Providing information; navigating community supports;</a:t>
                      </a:r>
                      <a:endParaRPr sz="1200">
                        <a:solidFill>
                          <a:srgbClr val="373739"/>
                        </a:solidFill>
                      </a:endParaRPr>
                    </a:p>
                  </a:txBody>
                  <a:tcPr marL="25400" marR="25400" marT="0" marB="0" anchor="ctr">
                    <a:lnL w="9525" cap="flat" cmpd="sng">
                      <a:solidFill>
                        <a:srgbClr val="B7B7B7">
                          <a:alpha val="0"/>
                        </a:srgbClr>
                      </a:solidFill>
                      <a:prstDash val="solid"/>
                      <a:round/>
                      <a:headEnd type="none" w="sm" len="sm"/>
                      <a:tailEnd type="none" w="sm" len="sm"/>
                    </a:lnL>
                    <a:lnR w="19050" cap="flat" cmpd="sng">
                      <a:solidFill>
                        <a:srgbClr val="373739">
                          <a:alpha val="0"/>
                        </a:srgbClr>
                      </a:solidFill>
                      <a:prstDash val="solid"/>
                      <a:round/>
                      <a:headEnd type="none" w="sm" len="sm"/>
                      <a:tailEnd type="none" w="sm" len="sm"/>
                    </a:lnR>
                    <a:lnT w="9525" cap="flat" cmpd="sng">
                      <a:solidFill>
                        <a:srgbClr val="B7B7B7">
                          <a:alpha val="0"/>
                        </a:srgbClr>
                      </a:solidFill>
                      <a:prstDash val="solid"/>
                      <a:round/>
                      <a:headEnd type="none" w="sm" len="sm"/>
                      <a:tailEnd type="none" w="sm" len="sm"/>
                    </a:lnT>
                    <a:lnB w="9525" cap="flat" cmpd="sng">
                      <a:solidFill>
                        <a:srgbClr val="B7B7B7">
                          <a:alpha val="0"/>
                        </a:srgbClr>
                      </a:solidFill>
                      <a:prstDash val="solid"/>
                      <a:round/>
                      <a:headEnd type="none" w="sm" len="sm"/>
                      <a:tailEnd type="none" w="sm" len="sm"/>
                    </a:lnB>
                  </a:tcPr>
                </a:tc>
              </a:tr>
              <a:tr h="397025">
                <a:tc>
                  <a:txBody>
                    <a:bodyPr/>
                    <a:lstStyle/>
                    <a:p>
                      <a:pPr marL="0" lvl="0" indent="0" algn="l" rtl="0">
                        <a:spcBef>
                          <a:spcPts val="0"/>
                        </a:spcBef>
                        <a:spcAft>
                          <a:spcPts val="0"/>
                        </a:spcAft>
                        <a:buNone/>
                      </a:pPr>
                      <a:r>
                        <a:rPr lang="en" sz="1200">
                          <a:solidFill>
                            <a:srgbClr val="373739"/>
                          </a:solidFill>
                        </a:rPr>
                        <a:t>Legal support</a:t>
                      </a:r>
                      <a:endParaRPr sz="1200">
                        <a:solidFill>
                          <a:srgbClr val="373739"/>
                        </a:solidFill>
                      </a:endParaRPr>
                    </a:p>
                  </a:txBody>
                  <a:tcPr marL="25400" marR="25400" marT="0" marB="0" anchor="ctr">
                    <a:lnL w="19050" cap="flat" cmpd="sng">
                      <a:solidFill>
                        <a:srgbClr val="373739">
                          <a:alpha val="0"/>
                        </a:srgbClr>
                      </a:solidFill>
                      <a:prstDash val="solid"/>
                      <a:round/>
                      <a:headEnd type="none" w="sm" len="sm"/>
                      <a:tailEnd type="none" w="sm" len="sm"/>
                    </a:lnL>
                    <a:lnR w="9525" cap="flat" cmpd="sng">
                      <a:solidFill>
                        <a:srgbClr val="B7B7B7">
                          <a:alpha val="0"/>
                        </a:srgbClr>
                      </a:solidFill>
                      <a:prstDash val="solid"/>
                      <a:round/>
                      <a:headEnd type="none" w="sm" len="sm"/>
                      <a:tailEnd type="none" w="sm" len="sm"/>
                    </a:lnR>
                    <a:lnT w="9525" cap="flat" cmpd="sng">
                      <a:solidFill>
                        <a:srgbClr val="B7B7B7">
                          <a:alpha val="0"/>
                        </a:srgbClr>
                      </a:solidFill>
                      <a:prstDash val="solid"/>
                      <a:round/>
                      <a:headEnd type="none" w="sm" len="sm"/>
                      <a:tailEnd type="none" w="sm" len="sm"/>
                    </a:lnT>
                    <a:lnB w="9525" cap="flat" cmpd="sng">
                      <a:solidFill>
                        <a:srgbClr val="B7B7B7">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373739"/>
                          </a:solidFill>
                        </a:rPr>
                        <a:t>Tools and resources; legal clinic for community members, tenants etc.</a:t>
                      </a:r>
                      <a:endParaRPr sz="1200">
                        <a:solidFill>
                          <a:srgbClr val="373739"/>
                        </a:solidFill>
                      </a:endParaRPr>
                    </a:p>
                  </a:txBody>
                  <a:tcPr marL="25400" marR="25400" marT="0" marB="0" anchor="ctr">
                    <a:lnL w="9525" cap="flat" cmpd="sng">
                      <a:solidFill>
                        <a:srgbClr val="B7B7B7">
                          <a:alpha val="0"/>
                        </a:srgbClr>
                      </a:solidFill>
                      <a:prstDash val="solid"/>
                      <a:round/>
                      <a:headEnd type="none" w="sm" len="sm"/>
                      <a:tailEnd type="none" w="sm" len="sm"/>
                    </a:lnL>
                    <a:lnR w="19050" cap="flat" cmpd="sng">
                      <a:solidFill>
                        <a:srgbClr val="373739">
                          <a:alpha val="0"/>
                        </a:srgbClr>
                      </a:solidFill>
                      <a:prstDash val="solid"/>
                      <a:round/>
                      <a:headEnd type="none" w="sm" len="sm"/>
                      <a:tailEnd type="none" w="sm" len="sm"/>
                    </a:lnR>
                    <a:lnT w="9525" cap="flat" cmpd="sng">
                      <a:solidFill>
                        <a:srgbClr val="B7B7B7">
                          <a:alpha val="0"/>
                        </a:srgbClr>
                      </a:solidFill>
                      <a:prstDash val="solid"/>
                      <a:round/>
                      <a:headEnd type="none" w="sm" len="sm"/>
                      <a:tailEnd type="none" w="sm" len="sm"/>
                    </a:lnT>
                    <a:lnB w="9525" cap="flat" cmpd="sng">
                      <a:solidFill>
                        <a:srgbClr val="B7B7B7">
                          <a:alpha val="0"/>
                        </a:srgbClr>
                      </a:solidFill>
                      <a:prstDash val="solid"/>
                      <a:round/>
                      <a:headEnd type="none" w="sm" len="sm"/>
                      <a:tailEnd type="none" w="sm" len="sm"/>
                    </a:lnB>
                  </a:tcPr>
                </a:tc>
              </a:tr>
              <a:tr h="322650">
                <a:tc>
                  <a:txBody>
                    <a:bodyPr/>
                    <a:lstStyle/>
                    <a:p>
                      <a:pPr marL="0" lvl="0" indent="0" algn="l" rtl="0">
                        <a:spcBef>
                          <a:spcPts val="0"/>
                        </a:spcBef>
                        <a:spcAft>
                          <a:spcPts val="0"/>
                        </a:spcAft>
                        <a:buNone/>
                      </a:pPr>
                      <a:r>
                        <a:rPr lang="en" sz="1200">
                          <a:solidFill>
                            <a:srgbClr val="373739"/>
                          </a:solidFill>
                        </a:rPr>
                        <a:t>Mental health and wellness</a:t>
                      </a:r>
                      <a:endParaRPr sz="1200">
                        <a:solidFill>
                          <a:srgbClr val="373739"/>
                        </a:solidFill>
                      </a:endParaRPr>
                    </a:p>
                  </a:txBody>
                  <a:tcPr marL="25400" marR="25400" marT="0" marB="0" anchor="ctr">
                    <a:lnL w="19050" cap="flat" cmpd="sng">
                      <a:solidFill>
                        <a:srgbClr val="373739">
                          <a:alpha val="0"/>
                        </a:srgbClr>
                      </a:solidFill>
                      <a:prstDash val="solid"/>
                      <a:round/>
                      <a:headEnd type="none" w="sm" len="sm"/>
                      <a:tailEnd type="none" w="sm" len="sm"/>
                    </a:lnL>
                    <a:lnR w="9525" cap="flat" cmpd="sng">
                      <a:solidFill>
                        <a:srgbClr val="B7B7B7">
                          <a:alpha val="0"/>
                        </a:srgbClr>
                      </a:solidFill>
                      <a:prstDash val="solid"/>
                      <a:round/>
                      <a:headEnd type="none" w="sm" len="sm"/>
                      <a:tailEnd type="none" w="sm" len="sm"/>
                    </a:lnR>
                    <a:lnT w="9525" cap="flat" cmpd="sng">
                      <a:solidFill>
                        <a:srgbClr val="B7B7B7">
                          <a:alpha val="0"/>
                        </a:srgbClr>
                      </a:solidFill>
                      <a:prstDash val="solid"/>
                      <a:round/>
                      <a:headEnd type="none" w="sm" len="sm"/>
                      <a:tailEnd type="none" w="sm" len="sm"/>
                    </a:lnT>
                    <a:lnB w="9525" cap="flat" cmpd="sng">
                      <a:solidFill>
                        <a:srgbClr val="B7B7B7">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373739"/>
                          </a:solidFill>
                        </a:rPr>
                        <a:t>Peer support; crisis support</a:t>
                      </a:r>
                      <a:endParaRPr sz="1200">
                        <a:solidFill>
                          <a:srgbClr val="373739"/>
                        </a:solidFill>
                      </a:endParaRPr>
                    </a:p>
                  </a:txBody>
                  <a:tcPr marL="25400" marR="25400" marT="0" marB="0" anchor="ctr">
                    <a:lnL w="9525" cap="flat" cmpd="sng">
                      <a:solidFill>
                        <a:srgbClr val="B7B7B7">
                          <a:alpha val="0"/>
                        </a:srgbClr>
                      </a:solidFill>
                      <a:prstDash val="solid"/>
                      <a:round/>
                      <a:headEnd type="none" w="sm" len="sm"/>
                      <a:tailEnd type="none" w="sm" len="sm"/>
                    </a:lnL>
                    <a:lnR w="19050" cap="flat" cmpd="sng">
                      <a:solidFill>
                        <a:srgbClr val="373739">
                          <a:alpha val="0"/>
                        </a:srgbClr>
                      </a:solidFill>
                      <a:prstDash val="solid"/>
                      <a:round/>
                      <a:headEnd type="none" w="sm" len="sm"/>
                      <a:tailEnd type="none" w="sm" len="sm"/>
                    </a:lnR>
                    <a:lnT w="9525" cap="flat" cmpd="sng">
                      <a:solidFill>
                        <a:srgbClr val="B7B7B7">
                          <a:alpha val="0"/>
                        </a:srgbClr>
                      </a:solidFill>
                      <a:prstDash val="solid"/>
                      <a:round/>
                      <a:headEnd type="none" w="sm" len="sm"/>
                      <a:tailEnd type="none" w="sm" len="sm"/>
                    </a:lnT>
                    <a:lnB w="9525" cap="flat" cmpd="sng">
                      <a:solidFill>
                        <a:srgbClr val="B7B7B7">
                          <a:alpha val="0"/>
                        </a:srgbClr>
                      </a:solidFill>
                      <a:prstDash val="solid"/>
                      <a:round/>
                      <a:headEnd type="none" w="sm" len="sm"/>
                      <a:tailEnd type="none" w="sm" len="sm"/>
                    </a:lnB>
                  </a:tcPr>
                </a:tc>
              </a:tr>
              <a:tr h="322650">
                <a:tc>
                  <a:txBody>
                    <a:bodyPr/>
                    <a:lstStyle/>
                    <a:p>
                      <a:pPr marL="0" lvl="0" indent="0" algn="l" rtl="0">
                        <a:spcBef>
                          <a:spcPts val="0"/>
                        </a:spcBef>
                        <a:spcAft>
                          <a:spcPts val="0"/>
                        </a:spcAft>
                        <a:buNone/>
                      </a:pPr>
                      <a:r>
                        <a:rPr lang="en" sz="1200">
                          <a:solidFill>
                            <a:srgbClr val="373739"/>
                          </a:solidFill>
                        </a:rPr>
                        <a:t>Shelter</a:t>
                      </a:r>
                      <a:endParaRPr sz="1200">
                        <a:solidFill>
                          <a:srgbClr val="373739"/>
                        </a:solidFill>
                      </a:endParaRPr>
                    </a:p>
                  </a:txBody>
                  <a:tcPr marL="25400" marR="25400" marT="0" marB="0" anchor="ctr">
                    <a:lnL w="19050" cap="flat" cmpd="sng">
                      <a:solidFill>
                        <a:srgbClr val="373739">
                          <a:alpha val="0"/>
                        </a:srgbClr>
                      </a:solidFill>
                      <a:prstDash val="solid"/>
                      <a:round/>
                      <a:headEnd type="none" w="sm" len="sm"/>
                      <a:tailEnd type="none" w="sm" len="sm"/>
                    </a:lnL>
                    <a:lnR w="9525" cap="flat" cmpd="sng">
                      <a:solidFill>
                        <a:srgbClr val="B7B7B7">
                          <a:alpha val="0"/>
                        </a:srgbClr>
                      </a:solidFill>
                      <a:prstDash val="solid"/>
                      <a:round/>
                      <a:headEnd type="none" w="sm" len="sm"/>
                      <a:tailEnd type="none" w="sm" len="sm"/>
                    </a:lnR>
                    <a:lnT w="9525" cap="flat" cmpd="sng">
                      <a:solidFill>
                        <a:srgbClr val="B7B7B7">
                          <a:alpha val="0"/>
                        </a:srgbClr>
                      </a:solidFill>
                      <a:prstDash val="solid"/>
                      <a:round/>
                      <a:headEnd type="none" w="sm" len="sm"/>
                      <a:tailEnd type="none" w="sm" len="sm"/>
                    </a:lnT>
                    <a:lnB w="9525" cap="flat" cmpd="sng">
                      <a:solidFill>
                        <a:srgbClr val="B7B7B7">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373739"/>
                          </a:solidFill>
                        </a:rPr>
                        <a:t>Housing, rent support</a:t>
                      </a:r>
                      <a:endParaRPr sz="1200">
                        <a:solidFill>
                          <a:srgbClr val="373739"/>
                        </a:solidFill>
                      </a:endParaRPr>
                    </a:p>
                  </a:txBody>
                  <a:tcPr marL="25400" marR="25400" marT="0" marB="0" anchor="ctr">
                    <a:lnL w="9525" cap="flat" cmpd="sng">
                      <a:solidFill>
                        <a:srgbClr val="B7B7B7">
                          <a:alpha val="0"/>
                        </a:srgbClr>
                      </a:solidFill>
                      <a:prstDash val="solid"/>
                      <a:round/>
                      <a:headEnd type="none" w="sm" len="sm"/>
                      <a:tailEnd type="none" w="sm" len="sm"/>
                    </a:lnL>
                    <a:lnR w="19050" cap="flat" cmpd="sng">
                      <a:solidFill>
                        <a:srgbClr val="373739">
                          <a:alpha val="0"/>
                        </a:srgbClr>
                      </a:solidFill>
                      <a:prstDash val="solid"/>
                      <a:round/>
                      <a:headEnd type="none" w="sm" len="sm"/>
                      <a:tailEnd type="none" w="sm" len="sm"/>
                    </a:lnR>
                    <a:lnT w="9525" cap="flat" cmpd="sng">
                      <a:solidFill>
                        <a:srgbClr val="B7B7B7">
                          <a:alpha val="0"/>
                        </a:srgbClr>
                      </a:solidFill>
                      <a:prstDash val="solid"/>
                      <a:round/>
                      <a:headEnd type="none" w="sm" len="sm"/>
                      <a:tailEnd type="none" w="sm" len="sm"/>
                    </a:lnT>
                    <a:lnB w="9525" cap="flat" cmpd="sng">
                      <a:solidFill>
                        <a:srgbClr val="B7B7B7">
                          <a:alpha val="0"/>
                        </a:srgbClr>
                      </a:solidFill>
                      <a:prstDash val="solid"/>
                      <a:round/>
                      <a:headEnd type="none" w="sm" len="sm"/>
                      <a:tailEnd type="none" w="sm" len="sm"/>
                    </a:lnB>
                  </a:tcPr>
                </a:tc>
              </a:tr>
              <a:tr h="397025">
                <a:tc>
                  <a:txBody>
                    <a:bodyPr/>
                    <a:lstStyle/>
                    <a:p>
                      <a:pPr marL="0" lvl="0" indent="0" algn="l" rtl="0">
                        <a:spcBef>
                          <a:spcPts val="0"/>
                        </a:spcBef>
                        <a:spcAft>
                          <a:spcPts val="0"/>
                        </a:spcAft>
                        <a:buNone/>
                      </a:pPr>
                      <a:r>
                        <a:rPr lang="en" sz="1200">
                          <a:solidFill>
                            <a:srgbClr val="373739"/>
                          </a:solidFill>
                        </a:rPr>
                        <a:t>Personal safety</a:t>
                      </a:r>
                      <a:endParaRPr sz="1200">
                        <a:solidFill>
                          <a:srgbClr val="373739"/>
                        </a:solidFill>
                      </a:endParaRPr>
                    </a:p>
                  </a:txBody>
                  <a:tcPr marL="25400" marR="25400" marT="0" marB="0" anchor="ctr">
                    <a:lnL w="19050" cap="flat" cmpd="sng">
                      <a:solidFill>
                        <a:srgbClr val="373739">
                          <a:alpha val="0"/>
                        </a:srgbClr>
                      </a:solidFill>
                      <a:prstDash val="solid"/>
                      <a:round/>
                      <a:headEnd type="none" w="sm" len="sm"/>
                      <a:tailEnd type="none" w="sm" len="sm"/>
                    </a:lnL>
                    <a:lnR w="9525" cap="flat" cmpd="sng">
                      <a:solidFill>
                        <a:srgbClr val="B7B7B7">
                          <a:alpha val="0"/>
                        </a:srgbClr>
                      </a:solidFill>
                      <a:prstDash val="solid"/>
                      <a:round/>
                      <a:headEnd type="none" w="sm" len="sm"/>
                      <a:tailEnd type="none" w="sm" len="sm"/>
                    </a:lnR>
                    <a:lnT w="9525" cap="flat" cmpd="sng">
                      <a:solidFill>
                        <a:srgbClr val="B7B7B7">
                          <a:alpha val="0"/>
                        </a:srgbClr>
                      </a:solidFill>
                      <a:prstDash val="solid"/>
                      <a:round/>
                      <a:headEnd type="none" w="sm" len="sm"/>
                      <a:tailEnd type="none" w="sm" len="sm"/>
                    </a:lnT>
                    <a:lnB w="9525" cap="flat" cmpd="sng">
                      <a:solidFill>
                        <a:srgbClr val="B7B7B7">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373739"/>
                          </a:solidFill>
                        </a:rPr>
                        <a:t>Information; access to violence and abuse support; violence and abuse prevention</a:t>
                      </a:r>
                      <a:endParaRPr sz="1200">
                        <a:solidFill>
                          <a:srgbClr val="373739"/>
                        </a:solidFill>
                      </a:endParaRPr>
                    </a:p>
                  </a:txBody>
                  <a:tcPr marL="25400" marR="25400" marT="0" marB="0" anchor="ctr">
                    <a:lnL w="9525" cap="flat" cmpd="sng">
                      <a:solidFill>
                        <a:srgbClr val="B7B7B7">
                          <a:alpha val="0"/>
                        </a:srgbClr>
                      </a:solidFill>
                      <a:prstDash val="solid"/>
                      <a:round/>
                      <a:headEnd type="none" w="sm" len="sm"/>
                      <a:tailEnd type="none" w="sm" len="sm"/>
                    </a:lnL>
                    <a:lnR w="19050" cap="flat" cmpd="sng">
                      <a:solidFill>
                        <a:srgbClr val="373739">
                          <a:alpha val="0"/>
                        </a:srgbClr>
                      </a:solidFill>
                      <a:prstDash val="solid"/>
                      <a:round/>
                      <a:headEnd type="none" w="sm" len="sm"/>
                      <a:tailEnd type="none" w="sm" len="sm"/>
                    </a:lnR>
                    <a:lnT w="9525" cap="flat" cmpd="sng">
                      <a:solidFill>
                        <a:srgbClr val="B7B7B7">
                          <a:alpha val="0"/>
                        </a:srgbClr>
                      </a:solidFill>
                      <a:prstDash val="solid"/>
                      <a:round/>
                      <a:headEnd type="none" w="sm" len="sm"/>
                      <a:tailEnd type="none" w="sm" len="sm"/>
                    </a:lnT>
                    <a:lnB w="9525" cap="flat" cmpd="sng">
                      <a:solidFill>
                        <a:srgbClr val="B7B7B7">
                          <a:alpha val="0"/>
                        </a:srgbClr>
                      </a:solidFill>
                      <a:prstDash val="solid"/>
                      <a:round/>
                      <a:headEnd type="none" w="sm" len="sm"/>
                      <a:tailEnd type="none" w="sm" len="sm"/>
                    </a:lnB>
                  </a:tcPr>
                </a:tc>
              </a:tr>
              <a:tr h="322650">
                <a:tc>
                  <a:txBody>
                    <a:bodyPr/>
                    <a:lstStyle/>
                    <a:p>
                      <a:pPr marL="0" lvl="0" indent="0" algn="l" rtl="0">
                        <a:spcBef>
                          <a:spcPts val="0"/>
                        </a:spcBef>
                        <a:spcAft>
                          <a:spcPts val="0"/>
                        </a:spcAft>
                        <a:buNone/>
                      </a:pPr>
                      <a:r>
                        <a:rPr lang="en" sz="1200">
                          <a:solidFill>
                            <a:srgbClr val="373739"/>
                          </a:solidFill>
                        </a:rPr>
                        <a:t>Social inclusion and learning</a:t>
                      </a:r>
                      <a:endParaRPr sz="1200">
                        <a:solidFill>
                          <a:srgbClr val="373739"/>
                        </a:solidFill>
                      </a:endParaRPr>
                    </a:p>
                  </a:txBody>
                  <a:tcPr marL="25400" marR="25400" marT="0" marB="0" anchor="ctr">
                    <a:lnL w="19050" cap="flat" cmpd="sng">
                      <a:solidFill>
                        <a:srgbClr val="373739">
                          <a:alpha val="0"/>
                        </a:srgbClr>
                      </a:solidFill>
                      <a:prstDash val="solid"/>
                      <a:round/>
                      <a:headEnd type="none" w="sm" len="sm"/>
                      <a:tailEnd type="none" w="sm" len="sm"/>
                    </a:lnL>
                    <a:lnR w="9525" cap="flat" cmpd="sng">
                      <a:solidFill>
                        <a:srgbClr val="B7B7B7">
                          <a:alpha val="0"/>
                        </a:srgbClr>
                      </a:solidFill>
                      <a:prstDash val="solid"/>
                      <a:round/>
                      <a:headEnd type="none" w="sm" len="sm"/>
                      <a:tailEnd type="none" w="sm" len="sm"/>
                    </a:lnR>
                    <a:lnT w="9525" cap="flat" cmpd="sng">
                      <a:solidFill>
                        <a:srgbClr val="B7B7B7">
                          <a:alpha val="0"/>
                        </a:srgbClr>
                      </a:solidFill>
                      <a:prstDash val="solid"/>
                      <a:round/>
                      <a:headEnd type="none" w="sm" len="sm"/>
                      <a:tailEnd type="none" w="sm" len="sm"/>
                    </a:lnT>
                    <a:lnB w="9525" cap="flat" cmpd="sng">
                      <a:solidFill>
                        <a:srgbClr val="B7B7B7">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373739"/>
                          </a:solidFill>
                        </a:rPr>
                        <a:t>Friendly conversation; social activities; learning activities</a:t>
                      </a:r>
                      <a:endParaRPr sz="1200">
                        <a:solidFill>
                          <a:srgbClr val="373739"/>
                        </a:solidFill>
                      </a:endParaRPr>
                    </a:p>
                  </a:txBody>
                  <a:tcPr marL="25400" marR="25400" marT="0" marB="0" anchor="ctr">
                    <a:lnL w="9525" cap="flat" cmpd="sng">
                      <a:solidFill>
                        <a:srgbClr val="B7B7B7">
                          <a:alpha val="0"/>
                        </a:srgbClr>
                      </a:solidFill>
                      <a:prstDash val="solid"/>
                      <a:round/>
                      <a:headEnd type="none" w="sm" len="sm"/>
                      <a:tailEnd type="none" w="sm" len="sm"/>
                    </a:lnL>
                    <a:lnR w="19050" cap="flat" cmpd="sng">
                      <a:solidFill>
                        <a:srgbClr val="373739">
                          <a:alpha val="0"/>
                        </a:srgbClr>
                      </a:solidFill>
                      <a:prstDash val="solid"/>
                      <a:round/>
                      <a:headEnd type="none" w="sm" len="sm"/>
                      <a:tailEnd type="none" w="sm" len="sm"/>
                    </a:lnR>
                    <a:lnT w="9525" cap="flat" cmpd="sng">
                      <a:solidFill>
                        <a:srgbClr val="B7B7B7">
                          <a:alpha val="0"/>
                        </a:srgbClr>
                      </a:solidFill>
                      <a:prstDash val="solid"/>
                      <a:round/>
                      <a:headEnd type="none" w="sm" len="sm"/>
                      <a:tailEnd type="none" w="sm" len="sm"/>
                    </a:lnT>
                    <a:lnB w="9525" cap="flat" cmpd="sng">
                      <a:solidFill>
                        <a:srgbClr val="B7B7B7">
                          <a:alpha val="0"/>
                        </a:srgbClr>
                      </a:solidFill>
                      <a:prstDash val="solid"/>
                      <a:round/>
                      <a:headEnd type="none" w="sm" len="sm"/>
                      <a:tailEnd type="none" w="sm" len="sm"/>
                    </a:lnB>
                  </a:tcPr>
                </a:tc>
              </a:tr>
              <a:tr h="322650">
                <a:tc>
                  <a:txBody>
                    <a:bodyPr/>
                    <a:lstStyle/>
                    <a:p>
                      <a:pPr marL="0" lvl="0" indent="0" algn="l" rtl="0">
                        <a:spcBef>
                          <a:spcPts val="0"/>
                        </a:spcBef>
                        <a:spcAft>
                          <a:spcPts val="0"/>
                        </a:spcAft>
                        <a:buNone/>
                      </a:pPr>
                      <a:r>
                        <a:rPr lang="en" sz="1200">
                          <a:solidFill>
                            <a:srgbClr val="373739"/>
                          </a:solidFill>
                        </a:rPr>
                        <a:t>Transportation and mobility</a:t>
                      </a:r>
                      <a:endParaRPr sz="1200">
                        <a:solidFill>
                          <a:srgbClr val="373739"/>
                        </a:solidFill>
                      </a:endParaRPr>
                    </a:p>
                  </a:txBody>
                  <a:tcPr marL="25400" marR="25400" marT="0" marB="0" anchor="ctr">
                    <a:lnL w="19050" cap="flat" cmpd="sng">
                      <a:solidFill>
                        <a:srgbClr val="373739">
                          <a:alpha val="0"/>
                        </a:srgbClr>
                      </a:solidFill>
                      <a:prstDash val="solid"/>
                      <a:round/>
                      <a:headEnd type="none" w="sm" len="sm"/>
                      <a:tailEnd type="none" w="sm" len="sm"/>
                    </a:lnL>
                    <a:lnR w="9525" cap="flat" cmpd="sng">
                      <a:solidFill>
                        <a:srgbClr val="B7B7B7">
                          <a:alpha val="0"/>
                        </a:srgbClr>
                      </a:solidFill>
                      <a:prstDash val="solid"/>
                      <a:round/>
                      <a:headEnd type="none" w="sm" len="sm"/>
                      <a:tailEnd type="none" w="sm" len="sm"/>
                    </a:lnR>
                    <a:lnT w="9525" cap="flat" cmpd="sng">
                      <a:solidFill>
                        <a:srgbClr val="B7B7B7">
                          <a:alpha val="0"/>
                        </a:srgbClr>
                      </a:solidFill>
                      <a:prstDash val="solid"/>
                      <a:round/>
                      <a:headEnd type="none" w="sm" len="sm"/>
                      <a:tailEnd type="none" w="sm" len="sm"/>
                    </a:lnT>
                    <a:lnB w="19050" cap="flat" cmpd="sng">
                      <a:solidFill>
                        <a:srgbClr val="373739">
                          <a:alpha val="0"/>
                        </a:srgbClr>
                      </a:solidFill>
                      <a:prstDash val="solid"/>
                      <a:round/>
                      <a:headEnd type="none" w="sm" len="sm"/>
                      <a:tailEnd type="none" w="sm" len="sm"/>
                    </a:lnB>
                  </a:tcPr>
                </a:tc>
                <a:tc>
                  <a:txBody>
                    <a:bodyPr/>
                    <a:lstStyle/>
                    <a:p>
                      <a:pPr marL="0" lvl="0" indent="0" algn="l" rtl="0">
                        <a:spcBef>
                          <a:spcPts val="0"/>
                        </a:spcBef>
                        <a:spcAft>
                          <a:spcPts val="0"/>
                        </a:spcAft>
                        <a:buNone/>
                      </a:pPr>
                      <a:r>
                        <a:rPr lang="en" sz="1200">
                          <a:solidFill>
                            <a:srgbClr val="373739"/>
                          </a:solidFill>
                        </a:rPr>
                        <a:t>Access to safe transport to essential appointments or errands</a:t>
                      </a:r>
                      <a:endParaRPr sz="1200">
                        <a:solidFill>
                          <a:srgbClr val="373739"/>
                        </a:solidFill>
                      </a:endParaRPr>
                    </a:p>
                  </a:txBody>
                  <a:tcPr marL="25400" marR="25400" marT="0" marB="0" anchor="ctr">
                    <a:lnL w="9525" cap="flat" cmpd="sng">
                      <a:solidFill>
                        <a:srgbClr val="B7B7B7">
                          <a:alpha val="0"/>
                        </a:srgbClr>
                      </a:solidFill>
                      <a:prstDash val="solid"/>
                      <a:round/>
                      <a:headEnd type="none" w="sm" len="sm"/>
                      <a:tailEnd type="none" w="sm" len="sm"/>
                    </a:lnL>
                    <a:lnR w="19050" cap="flat" cmpd="sng">
                      <a:solidFill>
                        <a:srgbClr val="373739">
                          <a:alpha val="0"/>
                        </a:srgbClr>
                      </a:solidFill>
                      <a:prstDash val="solid"/>
                      <a:round/>
                      <a:headEnd type="none" w="sm" len="sm"/>
                      <a:tailEnd type="none" w="sm" len="sm"/>
                    </a:lnR>
                    <a:lnT w="9525" cap="flat" cmpd="sng">
                      <a:solidFill>
                        <a:srgbClr val="B7B7B7">
                          <a:alpha val="0"/>
                        </a:srgbClr>
                      </a:solidFill>
                      <a:prstDash val="solid"/>
                      <a:round/>
                      <a:headEnd type="none" w="sm" len="sm"/>
                      <a:tailEnd type="none" w="sm" len="sm"/>
                    </a:lnT>
                    <a:lnB w="19050" cap="flat" cmpd="sng">
                      <a:solidFill>
                        <a:srgbClr val="373739">
                          <a:alpha val="0"/>
                        </a:srgbClr>
                      </a:solidFill>
                      <a:prstDash val="solid"/>
                      <a:round/>
                      <a:headEnd type="none" w="sm" len="sm"/>
                      <a:tailEnd type="none" w="sm" len="sm"/>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5"/>
          <p:cNvSpPr txBox="1">
            <a:spLocks noGrp="1"/>
          </p:cNvSpPr>
          <p:nvPr>
            <p:ph type="title"/>
          </p:nvPr>
        </p:nvSpPr>
        <p:spPr>
          <a:xfrm>
            <a:off x="558275" y="670011"/>
            <a:ext cx="7629300" cy="636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400">
                <a:latin typeface="Open Sans ExtraBold"/>
                <a:ea typeface="Open Sans ExtraBold"/>
                <a:cs typeface="Open Sans ExtraBold"/>
                <a:sym typeface="Open Sans ExtraBold"/>
              </a:rPr>
              <a:t>About the fund</a:t>
            </a:r>
            <a:endParaRPr sz="2400">
              <a:latin typeface="Open Sans ExtraBold"/>
              <a:ea typeface="Open Sans ExtraBold"/>
              <a:cs typeface="Open Sans ExtraBold"/>
              <a:sym typeface="Open Sans ExtraBold"/>
            </a:endParaRPr>
          </a:p>
        </p:txBody>
      </p:sp>
      <p:sp>
        <p:nvSpPr>
          <p:cNvPr id="222" name="Google Shape;222;p15"/>
          <p:cNvSpPr txBox="1">
            <a:spLocks noGrp="1"/>
          </p:cNvSpPr>
          <p:nvPr>
            <p:ph type="body" idx="4294967295"/>
          </p:nvPr>
        </p:nvSpPr>
        <p:spPr>
          <a:xfrm>
            <a:off x="558275" y="1333000"/>
            <a:ext cx="6136200" cy="320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400" b="1">
                <a:solidFill>
                  <a:srgbClr val="373739"/>
                </a:solidFill>
              </a:rPr>
              <a:t>The Emergency Community Support Fund (ECSF) is a $350 million investment made by the Government of Canada to support vulnerable populations as they manage the impacts of COVID-19. </a:t>
            </a:r>
            <a:endParaRPr sz="1400" b="1">
              <a:solidFill>
                <a:srgbClr val="373739"/>
              </a:solidFill>
            </a:endParaRPr>
          </a:p>
          <a:p>
            <a:pPr marL="0" lvl="0" indent="0" algn="l" rtl="0">
              <a:spcBef>
                <a:spcPts val="0"/>
              </a:spcBef>
              <a:spcAft>
                <a:spcPts val="0"/>
              </a:spcAft>
              <a:buClr>
                <a:schemeClr val="dk1"/>
              </a:buClr>
              <a:buSzPts val="1100"/>
              <a:buFont typeface="Arial"/>
              <a:buNone/>
            </a:pPr>
            <a:endParaRPr sz="1200">
              <a:solidFill>
                <a:srgbClr val="373739"/>
              </a:solidFill>
            </a:endParaRPr>
          </a:p>
          <a:p>
            <a:pPr marL="0" lvl="0" indent="0" algn="l" rtl="0">
              <a:lnSpc>
                <a:spcPct val="100000"/>
              </a:lnSpc>
              <a:spcBef>
                <a:spcPts val="0"/>
              </a:spcBef>
              <a:spcAft>
                <a:spcPts val="0"/>
              </a:spcAft>
              <a:buNone/>
            </a:pPr>
            <a:r>
              <a:rPr lang="en" sz="1200">
                <a:solidFill>
                  <a:srgbClr val="373739"/>
                </a:solidFill>
              </a:rPr>
              <a:t>The Government of Canada has partnered with Community Foundations of Canada, the Canadian Red Cross, and United Way Centraide Canada to deliver the ECSF. </a:t>
            </a:r>
            <a:endParaRPr sz="1200">
              <a:solidFill>
                <a:srgbClr val="373739"/>
              </a:solidFill>
            </a:endParaRPr>
          </a:p>
          <a:p>
            <a:pPr marL="0" lvl="0" indent="0" algn="l" rtl="0">
              <a:lnSpc>
                <a:spcPct val="100000"/>
              </a:lnSpc>
              <a:spcBef>
                <a:spcPts val="0"/>
              </a:spcBef>
              <a:spcAft>
                <a:spcPts val="0"/>
              </a:spcAft>
              <a:buNone/>
            </a:pPr>
            <a:endParaRPr sz="1200">
              <a:solidFill>
                <a:srgbClr val="373739"/>
              </a:solidFill>
            </a:endParaRPr>
          </a:p>
          <a:p>
            <a:pPr marL="0" lvl="0" indent="0" algn="l" rtl="0">
              <a:lnSpc>
                <a:spcPct val="100000"/>
              </a:lnSpc>
              <a:spcBef>
                <a:spcPts val="0"/>
              </a:spcBef>
              <a:spcAft>
                <a:spcPts val="0"/>
              </a:spcAft>
              <a:buClr>
                <a:schemeClr val="dk1"/>
              </a:buClr>
              <a:buSzPts val="1100"/>
              <a:buFont typeface="Arial"/>
              <a:buNone/>
            </a:pPr>
            <a:r>
              <a:rPr lang="en" sz="1200">
                <a:solidFill>
                  <a:srgbClr val="373739"/>
                </a:solidFill>
              </a:rPr>
              <a:t>While intermediaries are managing their respective funding streams separately, they are coordinating to ensure funding flows swiftly to organizations. See the </a:t>
            </a:r>
            <a:r>
              <a:rPr lang="en" sz="1200" u="sng">
                <a:solidFill>
                  <a:schemeClr val="hlink"/>
                </a:solidFill>
                <a:hlinkClick r:id="rId3"/>
              </a:rPr>
              <a:t>infographic</a:t>
            </a:r>
            <a:r>
              <a:rPr lang="en" sz="1200">
                <a:solidFill>
                  <a:srgbClr val="373739"/>
                </a:solidFill>
              </a:rPr>
              <a:t> to learn more about what intermediary is funding and where you can apply.</a:t>
            </a:r>
            <a:endParaRPr sz="1200">
              <a:solidFill>
                <a:srgbClr val="373739"/>
              </a:solidFill>
            </a:endParaRPr>
          </a:p>
          <a:p>
            <a:pPr marL="0" lvl="0" indent="0" algn="l" rtl="0">
              <a:lnSpc>
                <a:spcPct val="100000"/>
              </a:lnSpc>
              <a:spcBef>
                <a:spcPts val="0"/>
              </a:spcBef>
              <a:spcAft>
                <a:spcPts val="0"/>
              </a:spcAft>
              <a:buClr>
                <a:schemeClr val="dk1"/>
              </a:buClr>
              <a:buSzPts val="1100"/>
              <a:buFont typeface="Arial"/>
              <a:buNone/>
            </a:pPr>
            <a:endParaRPr sz="1200">
              <a:solidFill>
                <a:srgbClr val="373739"/>
              </a:solidFill>
            </a:endParaRPr>
          </a:p>
          <a:p>
            <a:pPr marL="0" lvl="0" indent="0" algn="l" rtl="0">
              <a:lnSpc>
                <a:spcPct val="100000"/>
              </a:lnSpc>
              <a:spcBef>
                <a:spcPts val="0"/>
              </a:spcBef>
              <a:spcAft>
                <a:spcPts val="0"/>
              </a:spcAft>
              <a:buClr>
                <a:schemeClr val="dk1"/>
              </a:buClr>
              <a:buSzPts val="1100"/>
              <a:buFont typeface="Arial"/>
              <a:buNone/>
            </a:pPr>
            <a:r>
              <a:rPr lang="en" sz="1200">
                <a:solidFill>
                  <a:srgbClr val="373739"/>
                </a:solidFill>
              </a:rPr>
              <a:t>This document intends to support qualified donee applicants interested in applying to Community Foundations of Canada’s ECSF program. </a:t>
            </a:r>
            <a:endParaRPr sz="1200">
              <a:solidFill>
                <a:srgbClr val="373739"/>
              </a:solidFill>
            </a:endParaRPr>
          </a:p>
          <a:p>
            <a:pPr marL="0" lvl="0" indent="0" algn="l" rtl="0">
              <a:spcBef>
                <a:spcPts val="0"/>
              </a:spcBef>
              <a:spcAft>
                <a:spcPts val="1600"/>
              </a:spcAft>
              <a:buNone/>
            </a:pPr>
            <a:endParaRPr sz="1200">
              <a:solidFill>
                <a:srgbClr val="373739"/>
              </a:solidFill>
            </a:endParaRPr>
          </a:p>
        </p:txBody>
      </p:sp>
      <p:sp>
        <p:nvSpPr>
          <p:cNvPr id="223" name="Google Shape;223;p15"/>
          <p:cNvSpPr txBox="1">
            <a:spLocks noGrp="1"/>
          </p:cNvSpPr>
          <p:nvPr>
            <p:ph type="sldNum" idx="12"/>
          </p:nvPr>
        </p:nvSpPr>
        <p:spPr>
          <a:xfrm>
            <a:off x="8472458" y="5246482"/>
            <a:ext cx="548700" cy="4374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16"/>
          <p:cNvSpPr txBox="1">
            <a:spLocks noGrp="1"/>
          </p:cNvSpPr>
          <p:nvPr>
            <p:ph type="title"/>
          </p:nvPr>
        </p:nvSpPr>
        <p:spPr>
          <a:xfrm>
            <a:off x="329000" y="488086"/>
            <a:ext cx="7629300" cy="636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400">
                <a:latin typeface="Open Sans ExtraBold"/>
                <a:ea typeface="Open Sans ExtraBold"/>
                <a:cs typeface="Open Sans ExtraBold"/>
                <a:sym typeface="Open Sans ExtraBold"/>
              </a:rPr>
              <a:t>What partner should I apply to?</a:t>
            </a:r>
            <a:endParaRPr sz="2400">
              <a:latin typeface="Open Sans ExtraBold"/>
              <a:ea typeface="Open Sans ExtraBold"/>
              <a:cs typeface="Open Sans ExtraBold"/>
              <a:sym typeface="Open Sans ExtraBold"/>
            </a:endParaRPr>
          </a:p>
        </p:txBody>
      </p:sp>
      <p:sp>
        <p:nvSpPr>
          <p:cNvPr id="229" name="Google Shape;229;p16"/>
          <p:cNvSpPr txBox="1">
            <a:spLocks noGrp="1"/>
          </p:cNvSpPr>
          <p:nvPr>
            <p:ph type="sldNum" idx="12"/>
          </p:nvPr>
        </p:nvSpPr>
        <p:spPr>
          <a:xfrm>
            <a:off x="8472458" y="5246482"/>
            <a:ext cx="548700" cy="4374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a:t>
            </a:fld>
            <a:endParaRPr/>
          </a:p>
        </p:txBody>
      </p:sp>
      <p:sp>
        <p:nvSpPr>
          <p:cNvPr id="230" name="Google Shape;230;p16"/>
          <p:cNvSpPr/>
          <p:nvPr/>
        </p:nvSpPr>
        <p:spPr>
          <a:xfrm>
            <a:off x="542986" y="2965775"/>
            <a:ext cx="1700700" cy="13080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6"/>
          <p:cNvSpPr/>
          <p:nvPr/>
        </p:nvSpPr>
        <p:spPr>
          <a:xfrm>
            <a:off x="2340941" y="2965775"/>
            <a:ext cx="1700700" cy="13080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6"/>
          <p:cNvSpPr/>
          <p:nvPr/>
        </p:nvSpPr>
        <p:spPr>
          <a:xfrm>
            <a:off x="4138896" y="2962750"/>
            <a:ext cx="1700700" cy="13080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6"/>
          <p:cNvSpPr/>
          <p:nvPr/>
        </p:nvSpPr>
        <p:spPr>
          <a:xfrm>
            <a:off x="5936850" y="2962750"/>
            <a:ext cx="1700700" cy="13080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aphicFrame>
        <p:nvGraphicFramePr>
          <p:cNvPr id="234" name="Google Shape;234;p16"/>
          <p:cNvGraphicFramePr/>
          <p:nvPr/>
        </p:nvGraphicFramePr>
        <p:xfrm>
          <a:off x="382711" y="1198900"/>
          <a:ext cx="7521900" cy="3707230"/>
        </p:xfrm>
        <a:graphic>
          <a:graphicData uri="http://schemas.openxmlformats.org/drawingml/2006/table">
            <a:tbl>
              <a:tblPr>
                <a:noFill/>
                <a:tableStyleId>{A25C14EE-F42A-42E1-8D87-A94BD206805E}</a:tableStyleId>
              </a:tblPr>
              <a:tblGrid>
                <a:gridCol w="2507300"/>
                <a:gridCol w="2507300"/>
                <a:gridCol w="2507300"/>
              </a:tblGrid>
              <a:tr h="553500">
                <a:tc>
                  <a:txBody>
                    <a:bodyPr/>
                    <a:lstStyle/>
                    <a:p>
                      <a:pPr marL="0" lvl="0" indent="0" algn="ctr" rtl="0">
                        <a:spcBef>
                          <a:spcPts val="0"/>
                        </a:spcBef>
                        <a:spcAft>
                          <a:spcPts val="0"/>
                        </a:spcAft>
                        <a:buNone/>
                      </a:pPr>
                      <a:r>
                        <a:rPr lang="en" b="1">
                          <a:solidFill>
                            <a:srgbClr val="FFFFFF"/>
                          </a:solidFill>
                          <a:latin typeface="Open Sans"/>
                          <a:ea typeface="Open Sans"/>
                          <a:cs typeface="Open Sans"/>
                          <a:sym typeface="Open Sans"/>
                        </a:rPr>
                        <a:t>Community Foundations of Canada (CFC)</a:t>
                      </a:r>
                      <a:endParaRPr b="1">
                        <a:solidFill>
                          <a:srgbClr val="FFFFFF"/>
                        </a:solidFill>
                        <a:latin typeface="Open Sans"/>
                        <a:ea typeface="Open Sans"/>
                        <a:cs typeface="Open Sans"/>
                        <a:sym typeface="Open Sans"/>
                      </a:endParaRPr>
                    </a:p>
                  </a:txBody>
                  <a:tcPr marL="91425" marR="91425" marT="91425" marB="91425">
                    <a:lnL w="76200" cap="flat" cmpd="sng">
                      <a:solidFill>
                        <a:srgbClr val="FFFFFF"/>
                      </a:solidFill>
                      <a:prstDash val="solid"/>
                      <a:round/>
                      <a:headEnd type="none" w="sm" len="sm"/>
                      <a:tailEnd type="none" w="sm" len="sm"/>
                    </a:lnL>
                    <a:lnR w="76200" cap="flat" cmpd="sng">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EE5454"/>
                    </a:solidFill>
                  </a:tcPr>
                </a:tc>
                <a:tc>
                  <a:txBody>
                    <a:bodyPr/>
                    <a:lstStyle/>
                    <a:p>
                      <a:pPr marL="0" lvl="0" indent="0" algn="ctr" rtl="0">
                        <a:spcBef>
                          <a:spcPts val="0"/>
                        </a:spcBef>
                        <a:spcAft>
                          <a:spcPts val="0"/>
                        </a:spcAft>
                        <a:buNone/>
                      </a:pPr>
                      <a:r>
                        <a:rPr lang="en" b="1">
                          <a:solidFill>
                            <a:srgbClr val="FFFFFF"/>
                          </a:solidFill>
                          <a:latin typeface="Open Sans"/>
                          <a:ea typeface="Open Sans"/>
                          <a:cs typeface="Open Sans"/>
                          <a:sym typeface="Open Sans"/>
                        </a:rPr>
                        <a:t>United Way Centraide Canada (UWCC)</a:t>
                      </a:r>
                      <a:endParaRPr b="1">
                        <a:solidFill>
                          <a:srgbClr val="FFFFFF"/>
                        </a:solidFill>
                        <a:latin typeface="Open Sans"/>
                        <a:ea typeface="Open Sans"/>
                        <a:cs typeface="Open Sans"/>
                        <a:sym typeface="Open Sans"/>
                      </a:endParaRPr>
                    </a:p>
                  </a:txBody>
                  <a:tcPr marL="91425" marR="91425" marT="91425" marB="91425">
                    <a:lnL w="76200" cap="flat" cmpd="sng">
                      <a:solidFill>
                        <a:srgbClr val="FFFFFF"/>
                      </a:solidFill>
                      <a:prstDash val="solid"/>
                      <a:round/>
                      <a:headEnd type="none" w="sm" len="sm"/>
                      <a:tailEnd type="none" w="sm" len="sm"/>
                    </a:lnL>
                    <a:lnR w="76200" cap="flat" cmpd="sng">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EE5454"/>
                    </a:solidFill>
                  </a:tcPr>
                </a:tc>
                <a:tc>
                  <a:txBody>
                    <a:bodyPr/>
                    <a:lstStyle/>
                    <a:p>
                      <a:pPr marL="0" lvl="0" indent="0" algn="ctr" rtl="0">
                        <a:spcBef>
                          <a:spcPts val="0"/>
                        </a:spcBef>
                        <a:spcAft>
                          <a:spcPts val="0"/>
                        </a:spcAft>
                        <a:buNone/>
                      </a:pPr>
                      <a:r>
                        <a:rPr lang="en" b="1">
                          <a:solidFill>
                            <a:srgbClr val="FFFFFF"/>
                          </a:solidFill>
                          <a:latin typeface="Open Sans"/>
                          <a:ea typeface="Open Sans"/>
                          <a:cs typeface="Open Sans"/>
                          <a:sym typeface="Open Sans"/>
                        </a:rPr>
                        <a:t>Canadian Red Cross</a:t>
                      </a:r>
                      <a:endParaRPr b="1">
                        <a:solidFill>
                          <a:srgbClr val="FFFFFF"/>
                        </a:solidFill>
                        <a:latin typeface="Open Sans"/>
                        <a:ea typeface="Open Sans"/>
                        <a:cs typeface="Open Sans"/>
                        <a:sym typeface="Open Sans"/>
                      </a:endParaRPr>
                    </a:p>
                    <a:p>
                      <a:pPr marL="0" lvl="0" indent="0" algn="ctr" rtl="0">
                        <a:spcBef>
                          <a:spcPts val="0"/>
                        </a:spcBef>
                        <a:spcAft>
                          <a:spcPts val="0"/>
                        </a:spcAft>
                        <a:buNone/>
                      </a:pPr>
                      <a:r>
                        <a:rPr lang="en" b="1">
                          <a:solidFill>
                            <a:srgbClr val="FFFFFF"/>
                          </a:solidFill>
                          <a:latin typeface="Open Sans"/>
                          <a:ea typeface="Open Sans"/>
                          <a:cs typeface="Open Sans"/>
                          <a:sym typeface="Open Sans"/>
                        </a:rPr>
                        <a:t>(CRC)</a:t>
                      </a:r>
                      <a:endParaRPr b="1">
                        <a:solidFill>
                          <a:srgbClr val="FFFFFF"/>
                        </a:solidFill>
                        <a:latin typeface="Open Sans"/>
                        <a:ea typeface="Open Sans"/>
                        <a:cs typeface="Open Sans"/>
                        <a:sym typeface="Open Sans"/>
                      </a:endParaRPr>
                    </a:p>
                  </a:txBody>
                  <a:tcPr marL="91425" marR="91425" marT="91425" marB="91425">
                    <a:lnL w="76200" cap="flat" cmpd="sng">
                      <a:solidFill>
                        <a:srgbClr val="FFFFFF"/>
                      </a:solidFill>
                      <a:prstDash val="solid"/>
                      <a:round/>
                      <a:headEnd type="none" w="sm" len="sm"/>
                      <a:tailEnd type="none" w="sm" len="sm"/>
                    </a:lnL>
                    <a:lnR w="76200" cap="flat" cmpd="sng">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EE5454"/>
                    </a:solidFill>
                  </a:tcPr>
                </a:tc>
              </a:tr>
              <a:tr h="986950">
                <a:tc>
                  <a:txBody>
                    <a:bodyPr/>
                    <a:lstStyle/>
                    <a:p>
                      <a:pPr marL="0" lvl="0" indent="0" algn="ctr" rtl="0">
                        <a:lnSpc>
                          <a:spcPct val="115000"/>
                        </a:lnSpc>
                        <a:spcBef>
                          <a:spcPts val="0"/>
                        </a:spcBef>
                        <a:spcAft>
                          <a:spcPts val="0"/>
                        </a:spcAft>
                        <a:buNone/>
                      </a:pPr>
                      <a:endParaRPr sz="1200">
                        <a:solidFill>
                          <a:schemeClr val="dk1"/>
                        </a:solidFill>
                        <a:latin typeface="Roboto Light"/>
                        <a:ea typeface="Roboto Light"/>
                        <a:cs typeface="Roboto Light"/>
                        <a:sym typeface="Roboto Light"/>
                      </a:endParaRPr>
                    </a:p>
                  </a:txBody>
                  <a:tcPr marL="91425" marR="91425" marT="91425" marB="91425">
                    <a:lnL w="19050" cap="flat" cmpd="sng">
                      <a:solidFill>
                        <a:srgbClr val="373739">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200">
                        <a:solidFill>
                          <a:schemeClr val="dk1"/>
                        </a:solidFill>
                        <a:latin typeface="Roboto Light"/>
                        <a:ea typeface="Roboto Light"/>
                        <a:cs typeface="Roboto Light"/>
                        <a:sym typeface="Roboto Light"/>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sz="1200">
                        <a:solidFill>
                          <a:schemeClr val="dk1"/>
                        </a:solidFill>
                        <a:latin typeface="Roboto Light"/>
                        <a:ea typeface="Roboto Light"/>
                        <a:cs typeface="Roboto Light"/>
                        <a:sym typeface="Roboto Light"/>
                      </a:endParaRPr>
                    </a:p>
                  </a:txBody>
                  <a:tcPr marL="91425" marR="91425" marT="91425" marB="91425">
                    <a:lnL w="9525" cap="flat" cmpd="sng">
                      <a:solidFill>
                        <a:srgbClr val="9E9E9E">
                          <a:alpha val="0"/>
                        </a:srgbClr>
                      </a:solidFill>
                      <a:prstDash val="solid"/>
                      <a:round/>
                      <a:headEnd type="none" w="sm" len="sm"/>
                      <a:tailEnd type="none" w="sm" len="sm"/>
                    </a:lnL>
                    <a:lnR w="19050" cap="flat" cmpd="sng">
                      <a:solidFill>
                        <a:srgbClr val="373739">
                          <a:alpha val="0"/>
                        </a:srgbClr>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tcPr>
                </a:tc>
              </a:tr>
              <a:tr h="1534425">
                <a:tc>
                  <a:txBody>
                    <a:bodyPr/>
                    <a:lstStyle/>
                    <a:p>
                      <a:pPr marL="0" lvl="0" indent="0" algn="ctr" rtl="0">
                        <a:lnSpc>
                          <a:spcPct val="115000"/>
                        </a:lnSpc>
                        <a:spcBef>
                          <a:spcPts val="0"/>
                        </a:spcBef>
                        <a:spcAft>
                          <a:spcPts val="0"/>
                        </a:spcAft>
                        <a:buNone/>
                      </a:pPr>
                      <a:r>
                        <a:rPr lang="en" sz="1200">
                          <a:solidFill>
                            <a:schemeClr val="dk1"/>
                          </a:solidFill>
                        </a:rPr>
                        <a:t>Local community foundations from across Canada will accept and assess applications from </a:t>
                      </a:r>
                      <a:r>
                        <a:rPr lang="en" sz="1200" b="1">
                          <a:solidFill>
                            <a:schemeClr val="dk1"/>
                          </a:solidFill>
                        </a:rPr>
                        <a:t>qualified donees</a:t>
                      </a:r>
                      <a:r>
                        <a:rPr lang="en" sz="1200">
                          <a:solidFill>
                            <a:schemeClr val="dk1"/>
                          </a:solidFill>
                        </a:rPr>
                        <a:t> through a centralized national portal.</a:t>
                      </a:r>
                      <a:endParaRPr sz="1200"/>
                    </a:p>
                  </a:txBody>
                  <a:tcPr marL="365750" marR="274300" marT="91425" marB="91425" anchor="ctr">
                    <a:lnL w="76200" cap="flat" cmpd="sng">
                      <a:solidFill>
                        <a:srgbClr val="FFFFFF"/>
                      </a:solidFill>
                      <a:prstDash val="solid"/>
                      <a:round/>
                      <a:headEnd type="none" w="sm" len="sm"/>
                      <a:tailEnd type="none" w="sm" len="sm"/>
                    </a:lnL>
                    <a:lnR w="76200" cap="flat" cmpd="sng">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F3F3F3"/>
                    </a:solidFill>
                  </a:tcPr>
                </a:tc>
                <a:tc>
                  <a:txBody>
                    <a:bodyPr/>
                    <a:lstStyle/>
                    <a:p>
                      <a:pPr marL="0" lvl="0" indent="0" algn="ctr" rtl="0">
                        <a:lnSpc>
                          <a:spcPct val="115000"/>
                        </a:lnSpc>
                        <a:spcBef>
                          <a:spcPts val="0"/>
                        </a:spcBef>
                        <a:spcAft>
                          <a:spcPts val="0"/>
                        </a:spcAft>
                        <a:buNone/>
                      </a:pPr>
                      <a:r>
                        <a:rPr lang="en" sz="1200">
                          <a:solidFill>
                            <a:schemeClr val="dk1"/>
                          </a:solidFill>
                        </a:rPr>
                        <a:t>Local United Way Centraide members will support </a:t>
                      </a:r>
                      <a:r>
                        <a:rPr lang="en" sz="1200" b="1">
                          <a:solidFill>
                            <a:schemeClr val="dk1"/>
                          </a:solidFill>
                        </a:rPr>
                        <a:t>qualified donees </a:t>
                      </a:r>
                      <a:r>
                        <a:rPr lang="en" sz="1200">
                          <a:solidFill>
                            <a:schemeClr val="dk1"/>
                          </a:solidFill>
                        </a:rPr>
                        <a:t>and, in some cases,  </a:t>
                      </a:r>
                      <a:r>
                        <a:rPr lang="en" sz="1200" b="1">
                          <a:solidFill>
                            <a:schemeClr val="dk1"/>
                          </a:solidFill>
                        </a:rPr>
                        <a:t>non-profit organizations </a:t>
                      </a:r>
                      <a:r>
                        <a:rPr lang="en" sz="1200">
                          <a:solidFill>
                            <a:schemeClr val="dk1"/>
                          </a:solidFill>
                        </a:rPr>
                        <a:t>through an appropriate trustee relationship with a qualified donee, serving vulnerable populations.</a:t>
                      </a:r>
                      <a:endParaRPr sz="1200"/>
                    </a:p>
                  </a:txBody>
                  <a:tcPr marL="365750" marR="274300" marT="91425" marB="91425" anchor="ctr">
                    <a:lnL w="76200" cap="flat" cmpd="sng">
                      <a:solidFill>
                        <a:srgbClr val="FFFFFF"/>
                      </a:solidFill>
                      <a:prstDash val="solid"/>
                      <a:round/>
                      <a:headEnd type="none" w="sm" len="sm"/>
                      <a:tailEnd type="none" w="sm" len="sm"/>
                    </a:lnL>
                    <a:lnR w="76200" cap="flat" cmpd="sng">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F3F3F3"/>
                    </a:solidFill>
                  </a:tcPr>
                </a:tc>
                <a:tc>
                  <a:txBody>
                    <a:bodyPr/>
                    <a:lstStyle/>
                    <a:p>
                      <a:pPr marL="0" lvl="0" indent="0" algn="ctr" rtl="0">
                        <a:lnSpc>
                          <a:spcPct val="115000"/>
                        </a:lnSpc>
                        <a:spcBef>
                          <a:spcPts val="0"/>
                        </a:spcBef>
                        <a:spcAft>
                          <a:spcPts val="0"/>
                        </a:spcAft>
                        <a:buNone/>
                      </a:pPr>
                      <a:r>
                        <a:rPr lang="en" sz="1100">
                          <a:solidFill>
                            <a:srgbClr val="222222"/>
                          </a:solidFill>
                        </a:rPr>
                        <a:t>National granting program for eligible </a:t>
                      </a:r>
                      <a:r>
                        <a:rPr lang="en" sz="1100" b="1">
                          <a:solidFill>
                            <a:srgbClr val="222222"/>
                          </a:solidFill>
                        </a:rPr>
                        <a:t>non-profit organizations</a:t>
                      </a:r>
                      <a:r>
                        <a:rPr lang="en" sz="1100">
                          <a:solidFill>
                            <a:srgbClr val="222222"/>
                          </a:solidFill>
                        </a:rPr>
                        <a:t> across Canada. As well, the Red Cross Preventing Disease Transmission Training and Equipment Program is open for all </a:t>
                      </a:r>
                      <a:r>
                        <a:rPr lang="en" sz="1100" b="1">
                          <a:solidFill>
                            <a:srgbClr val="222222"/>
                          </a:solidFill>
                        </a:rPr>
                        <a:t>eligible charities, qualified donees and non-profit organizations</a:t>
                      </a:r>
                      <a:r>
                        <a:rPr lang="en" sz="1100">
                          <a:solidFill>
                            <a:srgbClr val="222222"/>
                          </a:solidFill>
                        </a:rPr>
                        <a:t>. </a:t>
                      </a:r>
                      <a:endParaRPr sz="1200">
                        <a:solidFill>
                          <a:schemeClr val="dk1"/>
                        </a:solidFill>
                      </a:endParaRPr>
                    </a:p>
                  </a:txBody>
                  <a:tcPr marL="365750" marR="274300" marT="91425" marB="91425" anchor="ctr">
                    <a:lnL w="76200" cap="flat" cmpd="sng">
                      <a:solidFill>
                        <a:srgbClr val="FFFFFF"/>
                      </a:solidFill>
                      <a:prstDash val="solid"/>
                      <a:round/>
                      <a:headEnd type="none" w="sm" len="sm"/>
                      <a:tailEnd type="none" w="sm" len="sm"/>
                    </a:lnL>
                    <a:lnR w="76200" cap="flat" cmpd="sng">
                      <a:solidFill>
                        <a:srgbClr val="FFFFFF"/>
                      </a:solidFill>
                      <a:prstDash val="solid"/>
                      <a:round/>
                      <a:headEnd type="none" w="sm" len="sm"/>
                      <a:tailEnd type="none" w="sm" len="sm"/>
                    </a:lnR>
                    <a:lnT w="76200" cap="flat" cmpd="sng">
                      <a:solidFill>
                        <a:srgbClr val="FFFFFF"/>
                      </a:solidFill>
                      <a:prstDash val="solid"/>
                      <a:round/>
                      <a:headEnd type="none" w="sm" len="sm"/>
                      <a:tailEnd type="none" w="sm" len="sm"/>
                    </a:lnT>
                    <a:lnB w="76200" cap="flat" cmpd="sng">
                      <a:solidFill>
                        <a:srgbClr val="FFFFFF"/>
                      </a:solidFill>
                      <a:prstDash val="solid"/>
                      <a:round/>
                      <a:headEnd type="none" w="sm" len="sm"/>
                      <a:tailEnd type="none" w="sm" len="sm"/>
                    </a:lnB>
                    <a:solidFill>
                      <a:srgbClr val="F3F3F3"/>
                    </a:solidFill>
                  </a:tcPr>
                </a:tc>
              </a:tr>
            </a:tbl>
          </a:graphicData>
        </a:graphic>
      </p:graphicFrame>
      <p:pic>
        <p:nvPicPr>
          <p:cNvPr id="235" name="Google Shape;235;p16"/>
          <p:cNvPicPr preferRelativeResize="0"/>
          <p:nvPr/>
        </p:nvPicPr>
        <p:blipFill>
          <a:blip r:embed="rId3">
            <a:alphaModFix/>
          </a:blip>
          <a:stretch>
            <a:fillRect/>
          </a:stretch>
        </p:blipFill>
        <p:spPr>
          <a:xfrm>
            <a:off x="814296" y="2010513"/>
            <a:ext cx="1652727" cy="636300"/>
          </a:xfrm>
          <a:prstGeom prst="rect">
            <a:avLst/>
          </a:prstGeom>
          <a:noFill/>
          <a:ln>
            <a:noFill/>
          </a:ln>
        </p:spPr>
      </p:pic>
      <p:pic>
        <p:nvPicPr>
          <p:cNvPr id="236" name="Google Shape;236;p16"/>
          <p:cNvPicPr preferRelativeResize="0"/>
          <p:nvPr/>
        </p:nvPicPr>
        <p:blipFill>
          <a:blip r:embed="rId4">
            <a:alphaModFix/>
          </a:blip>
          <a:stretch>
            <a:fillRect/>
          </a:stretch>
        </p:blipFill>
        <p:spPr>
          <a:xfrm>
            <a:off x="3381937" y="2024662"/>
            <a:ext cx="1542750" cy="608024"/>
          </a:xfrm>
          <a:prstGeom prst="rect">
            <a:avLst/>
          </a:prstGeom>
          <a:noFill/>
          <a:ln>
            <a:noFill/>
          </a:ln>
        </p:spPr>
      </p:pic>
      <p:pic>
        <p:nvPicPr>
          <p:cNvPr id="237" name="Google Shape;237;p16"/>
          <p:cNvPicPr preferRelativeResize="0"/>
          <p:nvPr/>
        </p:nvPicPr>
        <p:blipFill rotWithShape="1">
          <a:blip r:embed="rId5">
            <a:alphaModFix/>
          </a:blip>
          <a:srcRect t="36931" r="10905" b="34809"/>
          <a:stretch/>
        </p:blipFill>
        <p:spPr>
          <a:xfrm>
            <a:off x="5839599" y="2099425"/>
            <a:ext cx="1542750" cy="48932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17"/>
          <p:cNvSpPr txBox="1">
            <a:spLocks noGrp="1"/>
          </p:cNvSpPr>
          <p:nvPr>
            <p:ph type="sldNum" idx="12"/>
          </p:nvPr>
        </p:nvSpPr>
        <p:spPr>
          <a:xfrm>
            <a:off x="8472458" y="5246482"/>
            <a:ext cx="548700" cy="4374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4</a:t>
            </a:fld>
            <a:endParaRPr/>
          </a:p>
        </p:txBody>
      </p:sp>
      <p:sp>
        <p:nvSpPr>
          <p:cNvPr id="243" name="Google Shape;243;p17"/>
          <p:cNvSpPr txBox="1">
            <a:spLocks noGrp="1"/>
          </p:cNvSpPr>
          <p:nvPr>
            <p:ph type="title"/>
          </p:nvPr>
        </p:nvSpPr>
        <p:spPr>
          <a:xfrm>
            <a:off x="499600" y="587850"/>
            <a:ext cx="3931800" cy="636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400">
                <a:latin typeface="Open Sans ExtraBold"/>
                <a:ea typeface="Open Sans ExtraBold"/>
                <a:cs typeface="Open Sans ExtraBold"/>
                <a:sym typeface="Open Sans ExtraBold"/>
              </a:rPr>
              <a:t>What is a community foundation?</a:t>
            </a:r>
            <a:endParaRPr sz="2400">
              <a:latin typeface="Open Sans ExtraBold"/>
              <a:ea typeface="Open Sans ExtraBold"/>
              <a:cs typeface="Open Sans ExtraBold"/>
              <a:sym typeface="Open Sans ExtraBold"/>
            </a:endParaRPr>
          </a:p>
        </p:txBody>
      </p:sp>
      <p:sp>
        <p:nvSpPr>
          <p:cNvPr id="244" name="Google Shape;244;p17"/>
          <p:cNvSpPr txBox="1">
            <a:spLocks noGrp="1"/>
          </p:cNvSpPr>
          <p:nvPr>
            <p:ph type="body" idx="1"/>
          </p:nvPr>
        </p:nvSpPr>
        <p:spPr>
          <a:xfrm>
            <a:off x="475675" y="1461650"/>
            <a:ext cx="3794100" cy="325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b="1">
                <a:solidFill>
                  <a:schemeClr val="dk1"/>
                </a:solidFill>
                <a:latin typeface="Arial"/>
                <a:ea typeface="Arial"/>
                <a:cs typeface="Arial"/>
                <a:sym typeface="Arial"/>
              </a:rPr>
              <a:t>Community foundations are philanthropic organizations that direct grants, leadership and other investments toward community initiatives. </a:t>
            </a:r>
            <a:endParaRPr>
              <a:solidFill>
                <a:schemeClr val="dk1"/>
              </a:solidFill>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endParaRPr>
              <a:solidFill>
                <a:schemeClr val="dk1"/>
              </a:solidFill>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r>
              <a:rPr lang="en">
                <a:solidFill>
                  <a:schemeClr val="dk1"/>
                </a:solidFill>
                <a:latin typeface="Arial"/>
                <a:ea typeface="Arial"/>
                <a:cs typeface="Arial"/>
                <a:sym typeface="Arial"/>
              </a:rPr>
              <a:t>Across Canada, there are </a:t>
            </a:r>
            <a:r>
              <a:rPr lang="en" b="1">
                <a:solidFill>
                  <a:schemeClr val="dk1"/>
                </a:solidFill>
                <a:latin typeface="Arial"/>
                <a:ea typeface="Arial"/>
                <a:cs typeface="Arial"/>
                <a:sym typeface="Arial"/>
              </a:rPr>
              <a:t>191 community foundations</a:t>
            </a:r>
            <a:r>
              <a:rPr lang="en">
                <a:solidFill>
                  <a:schemeClr val="dk1"/>
                </a:solidFill>
                <a:latin typeface="Arial"/>
                <a:ea typeface="Arial"/>
                <a:cs typeface="Arial"/>
                <a:sym typeface="Arial"/>
              </a:rPr>
              <a:t>, with more than 85% of communities having access to a community foundation</a:t>
            </a:r>
            <a:r>
              <a:rPr lang="en">
                <a:solidFill>
                  <a:srgbClr val="222222"/>
                </a:solidFill>
                <a:highlight>
                  <a:srgbClr val="FFFFFF"/>
                </a:highlight>
                <a:latin typeface="Arial"/>
                <a:ea typeface="Arial"/>
                <a:cs typeface="Arial"/>
                <a:sym typeface="Arial"/>
              </a:rPr>
              <a:t>.</a:t>
            </a:r>
            <a:endParaRPr>
              <a:solidFill>
                <a:srgbClr val="222222"/>
              </a:solidFill>
              <a:highlight>
                <a:srgbClr val="FFFFFF"/>
              </a:highlight>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endParaRPr>
              <a:solidFill>
                <a:srgbClr val="222222"/>
              </a:solidFill>
              <a:highlight>
                <a:srgbClr val="FFFFFF"/>
              </a:highlight>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r>
              <a:rPr lang="en">
                <a:solidFill>
                  <a:schemeClr val="dk1"/>
                </a:solidFill>
                <a:latin typeface="Arial"/>
                <a:ea typeface="Arial"/>
                <a:cs typeface="Arial"/>
                <a:sym typeface="Arial"/>
              </a:rPr>
              <a:t>The ECSF will be managed at the local community level by a network of community foundations, located across the country.</a:t>
            </a:r>
            <a:endParaRPr>
              <a:solidFill>
                <a:srgbClr val="222222"/>
              </a:solidFill>
              <a:highlight>
                <a:srgbClr val="FFFFFF"/>
              </a:highlight>
              <a:latin typeface="Arial"/>
              <a:ea typeface="Arial"/>
              <a:cs typeface="Arial"/>
              <a:sym typeface="Arial"/>
            </a:endParaRPr>
          </a:p>
          <a:p>
            <a:pPr marL="0" lvl="0" indent="0" algn="l" rtl="0">
              <a:lnSpc>
                <a:spcPct val="100000"/>
              </a:lnSpc>
              <a:spcBef>
                <a:spcPts val="0"/>
              </a:spcBef>
              <a:spcAft>
                <a:spcPts val="0"/>
              </a:spcAft>
              <a:buClr>
                <a:schemeClr val="dk1"/>
              </a:buClr>
              <a:buSzPts val="1100"/>
              <a:buFont typeface="Arial"/>
              <a:buNone/>
            </a:pPr>
            <a:endParaRPr>
              <a:solidFill>
                <a:srgbClr val="222222"/>
              </a:solidFill>
              <a:highlight>
                <a:srgbClr val="FFFFFF"/>
              </a:highlight>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 b="1">
                <a:solidFill>
                  <a:schemeClr val="dk1"/>
                </a:solidFill>
                <a:latin typeface="Arial"/>
                <a:ea typeface="Arial"/>
                <a:cs typeface="Arial"/>
                <a:sym typeface="Arial"/>
              </a:rPr>
              <a:t>Visit our website to find the community foundation </a:t>
            </a:r>
            <a:r>
              <a:rPr lang="en" b="1" u="sng">
                <a:solidFill>
                  <a:srgbClr val="1155CC"/>
                </a:solidFill>
                <a:latin typeface="Arial"/>
                <a:ea typeface="Arial"/>
                <a:cs typeface="Arial"/>
                <a:sym typeface="Arial"/>
                <a:hlinkClick r:id="rId3"/>
              </a:rPr>
              <a:t>nearest you</a:t>
            </a:r>
            <a:r>
              <a:rPr lang="en" b="1">
                <a:solidFill>
                  <a:schemeClr val="dk1"/>
                </a:solidFill>
                <a:latin typeface="Arial"/>
                <a:ea typeface="Arial"/>
                <a:cs typeface="Arial"/>
                <a:sym typeface="Arial"/>
              </a:rPr>
              <a:t>.</a:t>
            </a:r>
            <a:endParaRPr b="1">
              <a:latin typeface="Arial"/>
              <a:ea typeface="Arial"/>
              <a:cs typeface="Arial"/>
              <a:sym typeface="Arial"/>
            </a:endParaRPr>
          </a:p>
        </p:txBody>
      </p:sp>
      <p:sp>
        <p:nvSpPr>
          <p:cNvPr id="245" name="Google Shape;245;p17"/>
          <p:cNvSpPr txBox="1"/>
          <p:nvPr/>
        </p:nvSpPr>
        <p:spPr>
          <a:xfrm>
            <a:off x="4665776" y="1639625"/>
            <a:ext cx="3023700" cy="1713300"/>
          </a:xfrm>
          <a:prstGeom prst="rect">
            <a:avLst/>
          </a:prstGeom>
          <a:noFill/>
          <a:ln>
            <a:noFill/>
          </a:ln>
        </p:spPr>
        <p:txBody>
          <a:bodyPr spcFirstLastPara="1" wrap="square" lIns="91425" tIns="91425" rIns="91425" bIns="91425" anchor="t" anchorCtr="0">
            <a:noAutofit/>
          </a:bodyPr>
          <a:lstStyle/>
          <a:p>
            <a:pPr marL="342900" lvl="0" indent="-247650" algn="l" rtl="0">
              <a:lnSpc>
                <a:spcPct val="115000"/>
              </a:lnSpc>
              <a:spcBef>
                <a:spcPts val="0"/>
              </a:spcBef>
              <a:spcAft>
                <a:spcPts val="0"/>
              </a:spcAft>
              <a:buClr>
                <a:srgbClr val="FFE374"/>
              </a:buClr>
              <a:buSzPts val="1200"/>
              <a:buChar char="●"/>
            </a:pPr>
            <a:r>
              <a:rPr lang="en" sz="1200">
                <a:solidFill>
                  <a:schemeClr val="dk1"/>
                </a:solidFill>
              </a:rPr>
              <a:t>Knows the needs of the community. </a:t>
            </a:r>
            <a:endParaRPr sz="1200">
              <a:solidFill>
                <a:schemeClr val="dk1"/>
              </a:solidFill>
            </a:endParaRPr>
          </a:p>
          <a:p>
            <a:pPr marL="342900" lvl="0" indent="-247650" algn="l" rtl="0">
              <a:lnSpc>
                <a:spcPct val="115000"/>
              </a:lnSpc>
              <a:spcBef>
                <a:spcPts val="0"/>
              </a:spcBef>
              <a:spcAft>
                <a:spcPts val="0"/>
              </a:spcAft>
              <a:buClr>
                <a:srgbClr val="FFE374"/>
              </a:buClr>
              <a:buSzPts val="1200"/>
              <a:buChar char="●"/>
            </a:pPr>
            <a:r>
              <a:rPr lang="en" sz="1200">
                <a:solidFill>
                  <a:schemeClr val="dk1"/>
                </a:solidFill>
              </a:rPr>
              <a:t>Local decision making will help flow funds to address the most pressing needs of people in vulnerable populations</a:t>
            </a:r>
            <a:endParaRPr sz="1500"/>
          </a:p>
        </p:txBody>
      </p:sp>
      <p:cxnSp>
        <p:nvCxnSpPr>
          <p:cNvPr id="246" name="Google Shape;246;p17"/>
          <p:cNvCxnSpPr/>
          <p:nvPr/>
        </p:nvCxnSpPr>
        <p:spPr>
          <a:xfrm>
            <a:off x="4431350" y="603200"/>
            <a:ext cx="0" cy="4305300"/>
          </a:xfrm>
          <a:prstGeom prst="straightConnector1">
            <a:avLst/>
          </a:prstGeom>
          <a:noFill/>
          <a:ln w="9525" cap="flat" cmpd="sng">
            <a:solidFill>
              <a:srgbClr val="D9D9D9"/>
            </a:solidFill>
            <a:prstDash val="solid"/>
            <a:round/>
            <a:headEnd type="none" w="med" len="med"/>
            <a:tailEnd type="none" w="med" len="med"/>
          </a:ln>
        </p:spPr>
      </p:cxnSp>
      <p:sp>
        <p:nvSpPr>
          <p:cNvPr id="247" name="Google Shape;247;p17"/>
          <p:cNvSpPr txBox="1"/>
          <p:nvPr/>
        </p:nvSpPr>
        <p:spPr>
          <a:xfrm>
            <a:off x="4778125" y="895825"/>
            <a:ext cx="2799000" cy="550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Open Sans"/>
                <a:ea typeface="Open Sans"/>
                <a:cs typeface="Open Sans"/>
                <a:sym typeface="Open Sans"/>
              </a:rPr>
              <a:t>Benefits of working with community foundations</a:t>
            </a:r>
            <a:endParaRPr b="1">
              <a:latin typeface="Open Sans"/>
              <a:ea typeface="Open Sans"/>
              <a:cs typeface="Open Sans"/>
              <a:sym typeface="Open San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18"/>
          <p:cNvSpPr txBox="1">
            <a:spLocks noGrp="1"/>
          </p:cNvSpPr>
          <p:nvPr>
            <p:ph type="sldNum" idx="12"/>
          </p:nvPr>
        </p:nvSpPr>
        <p:spPr>
          <a:xfrm>
            <a:off x="8472458" y="5246482"/>
            <a:ext cx="548700" cy="4374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5</a:t>
            </a:fld>
            <a:endParaRPr/>
          </a:p>
        </p:txBody>
      </p:sp>
      <p:sp>
        <p:nvSpPr>
          <p:cNvPr id="253" name="Google Shape;253;p18"/>
          <p:cNvSpPr txBox="1">
            <a:spLocks noGrp="1"/>
          </p:cNvSpPr>
          <p:nvPr>
            <p:ph type="title"/>
          </p:nvPr>
        </p:nvSpPr>
        <p:spPr>
          <a:xfrm>
            <a:off x="452400" y="404700"/>
            <a:ext cx="3511800" cy="636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latin typeface="Open Sans ExtraBold"/>
                <a:ea typeface="Open Sans ExtraBold"/>
                <a:cs typeface="Open Sans ExtraBold"/>
                <a:sym typeface="Open Sans ExtraBold"/>
              </a:rPr>
              <a:t>Eligible Organizations</a:t>
            </a:r>
            <a:endParaRPr>
              <a:latin typeface="Open Sans ExtraBold"/>
              <a:ea typeface="Open Sans ExtraBold"/>
              <a:cs typeface="Open Sans ExtraBold"/>
              <a:sym typeface="Open Sans ExtraBold"/>
            </a:endParaRPr>
          </a:p>
        </p:txBody>
      </p:sp>
      <p:sp>
        <p:nvSpPr>
          <p:cNvPr id="254" name="Google Shape;254;p18"/>
          <p:cNvSpPr txBox="1">
            <a:spLocks noGrp="1"/>
          </p:cNvSpPr>
          <p:nvPr>
            <p:ph type="body" idx="1"/>
          </p:nvPr>
        </p:nvSpPr>
        <p:spPr>
          <a:xfrm>
            <a:off x="452400" y="1143900"/>
            <a:ext cx="3664200" cy="312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b="1">
                <a:solidFill>
                  <a:schemeClr val="dk1"/>
                </a:solidFill>
                <a:latin typeface="Arial"/>
                <a:ea typeface="Arial"/>
                <a:cs typeface="Arial"/>
                <a:sym typeface="Arial"/>
              </a:rPr>
              <a:t>CFC’s ECSF program will support qualified donees in running projects at the community level that serve vulnerable populations that have been especially affected by COVID-19. </a:t>
            </a:r>
            <a:endParaRPr sz="1400" b="1">
              <a:solidFill>
                <a:schemeClr val="dk1"/>
              </a:solidFill>
              <a:latin typeface="Arial"/>
              <a:ea typeface="Arial"/>
              <a:cs typeface="Arial"/>
              <a:sym typeface="Arial"/>
            </a:endParaRPr>
          </a:p>
          <a:p>
            <a:pPr marL="0" lvl="0" indent="0" algn="l" rtl="0">
              <a:spcBef>
                <a:spcPts val="0"/>
              </a:spcBef>
              <a:spcAft>
                <a:spcPts val="0"/>
              </a:spcAft>
              <a:buNone/>
            </a:pPr>
            <a:endParaRPr>
              <a:solidFill>
                <a:schemeClr val="dk1"/>
              </a:solidFill>
              <a:latin typeface="Arial"/>
              <a:ea typeface="Arial"/>
              <a:cs typeface="Arial"/>
              <a:sym typeface="Arial"/>
            </a:endParaRPr>
          </a:p>
          <a:p>
            <a:pPr marL="0" lvl="0" indent="0" algn="l" rtl="0">
              <a:spcBef>
                <a:spcPts val="0"/>
              </a:spcBef>
              <a:spcAft>
                <a:spcPts val="0"/>
              </a:spcAft>
              <a:buNone/>
            </a:pPr>
            <a:r>
              <a:rPr lang="en">
                <a:solidFill>
                  <a:schemeClr val="dk1"/>
                </a:solidFill>
                <a:latin typeface="Arial"/>
                <a:ea typeface="Arial"/>
                <a:cs typeface="Arial"/>
                <a:sym typeface="Arial"/>
              </a:rPr>
              <a:t>Eligible projects include ongoing programs that meet the eligibility criteria outlined in this document. Qualified donees should be in touch with their local community foundation to learn more about available grant sizes.</a:t>
            </a:r>
            <a:endParaRPr>
              <a:solidFill>
                <a:schemeClr val="dk1"/>
              </a:solidFill>
              <a:latin typeface="Arial"/>
              <a:ea typeface="Arial"/>
              <a:cs typeface="Arial"/>
              <a:sym typeface="Arial"/>
            </a:endParaRPr>
          </a:p>
          <a:p>
            <a:pPr marL="0" lvl="0" indent="0" algn="l" rtl="0">
              <a:spcBef>
                <a:spcPts val="0"/>
              </a:spcBef>
              <a:spcAft>
                <a:spcPts val="0"/>
              </a:spcAft>
              <a:buClr>
                <a:schemeClr val="dk1"/>
              </a:buClr>
              <a:buSzPts val="1100"/>
              <a:buFont typeface="Arial"/>
              <a:buNone/>
            </a:pPr>
            <a:endParaRPr>
              <a:solidFill>
                <a:schemeClr val="dk1"/>
              </a:solidFill>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
                <a:solidFill>
                  <a:schemeClr val="dk1"/>
                </a:solidFill>
                <a:latin typeface="Arial"/>
                <a:ea typeface="Arial"/>
                <a:cs typeface="Arial"/>
                <a:sym typeface="Arial"/>
              </a:rPr>
              <a:t>Applicants will be required to share how their project assists vulnerable populations, the populations they serve, and the impact of the project on the community.</a:t>
            </a:r>
            <a:endParaRPr>
              <a:solidFill>
                <a:schemeClr val="dk1"/>
              </a:solidFill>
              <a:latin typeface="Arial"/>
              <a:ea typeface="Arial"/>
              <a:cs typeface="Arial"/>
              <a:sym typeface="Arial"/>
            </a:endParaRPr>
          </a:p>
          <a:p>
            <a:pPr marL="0" lvl="0" indent="0" algn="l" rtl="0">
              <a:spcBef>
                <a:spcPts val="0"/>
              </a:spcBef>
              <a:spcAft>
                <a:spcPts val="0"/>
              </a:spcAft>
              <a:buClr>
                <a:schemeClr val="dk1"/>
              </a:buClr>
              <a:buSzPts val="1100"/>
              <a:buFont typeface="Arial"/>
              <a:buNone/>
            </a:pPr>
            <a:endParaRPr>
              <a:solidFill>
                <a:schemeClr val="dk1"/>
              </a:solidFill>
              <a:latin typeface="Arial"/>
              <a:ea typeface="Arial"/>
              <a:cs typeface="Arial"/>
              <a:sym typeface="Arial"/>
            </a:endParaRPr>
          </a:p>
          <a:p>
            <a:pPr marL="0" lvl="0" indent="0" algn="l" rtl="0">
              <a:spcBef>
                <a:spcPts val="0"/>
              </a:spcBef>
              <a:spcAft>
                <a:spcPts val="0"/>
              </a:spcAft>
              <a:buNone/>
            </a:pPr>
            <a:endParaRPr>
              <a:latin typeface="Arial"/>
              <a:ea typeface="Arial"/>
              <a:cs typeface="Arial"/>
              <a:sym typeface="Arial"/>
            </a:endParaRPr>
          </a:p>
        </p:txBody>
      </p:sp>
      <p:sp>
        <p:nvSpPr>
          <p:cNvPr id="255" name="Google Shape;255;p18"/>
          <p:cNvSpPr txBox="1"/>
          <p:nvPr/>
        </p:nvSpPr>
        <p:spPr>
          <a:xfrm>
            <a:off x="4723950" y="3462325"/>
            <a:ext cx="2419800" cy="1075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200" b="1">
                <a:solidFill>
                  <a:schemeClr val="dk1"/>
                </a:solidFill>
                <a:highlight>
                  <a:srgbClr val="FDE373"/>
                </a:highlight>
              </a:rPr>
              <a:t>For more information, visit the Canada Revenue Agency </a:t>
            </a:r>
            <a:endParaRPr sz="1200" b="1">
              <a:solidFill>
                <a:schemeClr val="dk1"/>
              </a:solidFill>
              <a:highlight>
                <a:srgbClr val="FDE373"/>
              </a:highlight>
            </a:endParaRPr>
          </a:p>
          <a:p>
            <a:pPr marL="0" lvl="0" indent="0" algn="l" rtl="0">
              <a:lnSpc>
                <a:spcPct val="115000"/>
              </a:lnSpc>
              <a:spcBef>
                <a:spcPts val="0"/>
              </a:spcBef>
              <a:spcAft>
                <a:spcPts val="0"/>
              </a:spcAft>
              <a:buNone/>
            </a:pPr>
            <a:r>
              <a:rPr lang="en" sz="1200" b="1" u="sng">
                <a:solidFill>
                  <a:srgbClr val="EE5454"/>
                </a:solidFill>
                <a:highlight>
                  <a:srgbClr val="FDE373"/>
                </a:highlight>
                <a:hlinkClick r:id="rId3"/>
              </a:rPr>
              <a:t>Charities Listing</a:t>
            </a:r>
            <a:r>
              <a:rPr lang="en" sz="1200" b="1">
                <a:solidFill>
                  <a:srgbClr val="EE5454"/>
                </a:solidFill>
                <a:highlight>
                  <a:srgbClr val="FDE373"/>
                </a:highlight>
              </a:rPr>
              <a:t> &amp;</a:t>
            </a:r>
            <a:endParaRPr sz="1200" b="1">
              <a:solidFill>
                <a:srgbClr val="EE5454"/>
              </a:solidFill>
              <a:highlight>
                <a:srgbClr val="FDE373"/>
              </a:highlight>
            </a:endParaRPr>
          </a:p>
          <a:p>
            <a:pPr marL="0" lvl="0" indent="0" algn="l" rtl="0">
              <a:lnSpc>
                <a:spcPct val="115000"/>
              </a:lnSpc>
              <a:spcBef>
                <a:spcPts val="0"/>
              </a:spcBef>
              <a:spcAft>
                <a:spcPts val="0"/>
              </a:spcAft>
              <a:buClr>
                <a:schemeClr val="dk1"/>
              </a:buClr>
              <a:buSzPts val="1100"/>
              <a:buFont typeface="Arial"/>
              <a:buNone/>
            </a:pPr>
            <a:r>
              <a:rPr lang="en" sz="1200" b="1" u="sng">
                <a:solidFill>
                  <a:srgbClr val="EE5454"/>
                </a:solidFill>
                <a:highlight>
                  <a:srgbClr val="FDE373"/>
                </a:highlight>
                <a:hlinkClick r:id="rId4"/>
              </a:rPr>
              <a:t>Qualified Donees</a:t>
            </a:r>
            <a:endParaRPr sz="1200" b="1">
              <a:solidFill>
                <a:srgbClr val="EE5454"/>
              </a:solidFill>
              <a:highlight>
                <a:srgbClr val="FDE373"/>
              </a:highlight>
            </a:endParaRPr>
          </a:p>
          <a:p>
            <a:pPr marL="0" lvl="0" indent="0" algn="l" rtl="0">
              <a:lnSpc>
                <a:spcPct val="115000"/>
              </a:lnSpc>
              <a:spcBef>
                <a:spcPts val="0"/>
              </a:spcBef>
              <a:spcAft>
                <a:spcPts val="0"/>
              </a:spcAft>
              <a:buNone/>
            </a:pPr>
            <a:endParaRPr sz="1200" b="1">
              <a:solidFill>
                <a:srgbClr val="EE5454"/>
              </a:solidFill>
              <a:highlight>
                <a:srgbClr val="FDE373"/>
              </a:highlight>
            </a:endParaRPr>
          </a:p>
        </p:txBody>
      </p:sp>
      <p:sp>
        <p:nvSpPr>
          <p:cNvPr id="256" name="Google Shape;256;p18"/>
          <p:cNvSpPr txBox="1"/>
          <p:nvPr/>
        </p:nvSpPr>
        <p:spPr>
          <a:xfrm>
            <a:off x="4572000" y="1225875"/>
            <a:ext cx="3075600" cy="2295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200" b="1">
                <a:solidFill>
                  <a:schemeClr val="dk1"/>
                </a:solidFill>
                <a:latin typeface="Open Sans"/>
                <a:ea typeface="Open Sans"/>
                <a:cs typeface="Open Sans"/>
                <a:sym typeface="Open Sans"/>
              </a:rPr>
              <a:t>Examples of qualified donees include:</a:t>
            </a:r>
            <a:r>
              <a:rPr lang="en" sz="1200">
                <a:solidFill>
                  <a:schemeClr val="dk1"/>
                </a:solidFill>
              </a:rPr>
              <a:t/>
            </a:r>
            <a:br>
              <a:rPr lang="en" sz="1200">
                <a:solidFill>
                  <a:schemeClr val="dk1"/>
                </a:solidFill>
              </a:rPr>
            </a:br>
            <a:endParaRPr sz="1200">
              <a:solidFill>
                <a:schemeClr val="dk1"/>
              </a:solidFill>
            </a:endParaRPr>
          </a:p>
          <a:p>
            <a:pPr marL="457200" lvl="0" indent="-304800" algn="l" rtl="0">
              <a:lnSpc>
                <a:spcPct val="115000"/>
              </a:lnSpc>
              <a:spcBef>
                <a:spcPts val="0"/>
              </a:spcBef>
              <a:spcAft>
                <a:spcPts val="0"/>
              </a:spcAft>
              <a:buClr>
                <a:schemeClr val="dk1"/>
              </a:buClr>
              <a:buSzPts val="1200"/>
              <a:buFont typeface="Arial"/>
              <a:buChar char="●"/>
            </a:pPr>
            <a:r>
              <a:rPr lang="en" sz="1200">
                <a:solidFill>
                  <a:schemeClr val="dk1"/>
                </a:solidFill>
              </a:rPr>
              <a:t>Registered charities</a:t>
            </a:r>
            <a:endParaRPr sz="1200">
              <a:solidFill>
                <a:schemeClr val="dk1"/>
              </a:solidFill>
            </a:endParaRPr>
          </a:p>
          <a:p>
            <a:pPr marL="457200" lvl="0" indent="-304800" algn="l" rtl="0">
              <a:lnSpc>
                <a:spcPct val="115000"/>
              </a:lnSpc>
              <a:spcBef>
                <a:spcPts val="0"/>
              </a:spcBef>
              <a:spcAft>
                <a:spcPts val="0"/>
              </a:spcAft>
              <a:buClr>
                <a:schemeClr val="dk1"/>
              </a:buClr>
              <a:buSzPts val="1200"/>
              <a:buFont typeface="Arial"/>
              <a:buChar char="●"/>
            </a:pPr>
            <a:r>
              <a:rPr lang="en" sz="1200">
                <a:solidFill>
                  <a:schemeClr val="dk1"/>
                </a:solidFill>
              </a:rPr>
              <a:t>Registered Canadian amateur athletic associations</a:t>
            </a:r>
            <a:endParaRPr sz="1200">
              <a:solidFill>
                <a:schemeClr val="dk1"/>
              </a:solidFill>
            </a:endParaRPr>
          </a:p>
          <a:p>
            <a:pPr marL="457200" lvl="0" indent="-304800" algn="l" rtl="0">
              <a:lnSpc>
                <a:spcPct val="115000"/>
              </a:lnSpc>
              <a:spcBef>
                <a:spcPts val="0"/>
              </a:spcBef>
              <a:spcAft>
                <a:spcPts val="0"/>
              </a:spcAft>
              <a:buClr>
                <a:schemeClr val="dk1"/>
              </a:buClr>
              <a:buSzPts val="1200"/>
              <a:buFont typeface="Arial"/>
              <a:buChar char="●"/>
            </a:pPr>
            <a:r>
              <a:rPr lang="en" sz="1200">
                <a:solidFill>
                  <a:schemeClr val="dk1"/>
                </a:solidFill>
              </a:rPr>
              <a:t>Registered Canadian municipalities</a:t>
            </a:r>
            <a:endParaRPr sz="1200">
              <a:solidFill>
                <a:schemeClr val="dk1"/>
              </a:solidFill>
            </a:endParaRPr>
          </a:p>
          <a:p>
            <a:pPr marL="457200" lvl="0" indent="-304800" algn="l" rtl="0">
              <a:lnSpc>
                <a:spcPct val="115000"/>
              </a:lnSpc>
              <a:spcBef>
                <a:spcPts val="0"/>
              </a:spcBef>
              <a:spcAft>
                <a:spcPts val="0"/>
              </a:spcAft>
              <a:buClr>
                <a:schemeClr val="dk1"/>
              </a:buClr>
              <a:buSzPts val="1200"/>
              <a:buFont typeface="Arial"/>
              <a:buChar char="●"/>
            </a:pPr>
            <a:r>
              <a:rPr lang="en" sz="1200">
                <a:solidFill>
                  <a:schemeClr val="dk1"/>
                </a:solidFill>
              </a:rPr>
              <a:t>Registered municipal or public bodies performing a function of government in Canada</a:t>
            </a:r>
            <a:endParaRPr/>
          </a:p>
        </p:txBody>
      </p:sp>
      <p:cxnSp>
        <p:nvCxnSpPr>
          <p:cNvPr id="257" name="Google Shape;257;p18"/>
          <p:cNvCxnSpPr/>
          <p:nvPr/>
        </p:nvCxnSpPr>
        <p:spPr>
          <a:xfrm>
            <a:off x="4309525" y="614900"/>
            <a:ext cx="0" cy="4344900"/>
          </a:xfrm>
          <a:prstGeom prst="straightConnector1">
            <a:avLst/>
          </a:prstGeom>
          <a:noFill/>
          <a:ln w="9525" cap="flat" cmpd="sng">
            <a:solidFill>
              <a:srgbClr val="CCCCCC"/>
            </a:solidFill>
            <a:prstDash val="solid"/>
            <a:round/>
            <a:headEnd type="none" w="med" len="med"/>
            <a:tailEnd type="none" w="med" len="med"/>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19"/>
          <p:cNvSpPr txBox="1">
            <a:spLocks noGrp="1"/>
          </p:cNvSpPr>
          <p:nvPr>
            <p:ph type="sldNum" idx="12"/>
          </p:nvPr>
        </p:nvSpPr>
        <p:spPr>
          <a:xfrm>
            <a:off x="8467033" y="5244782"/>
            <a:ext cx="548700" cy="4374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6</a:t>
            </a:fld>
            <a:endParaRPr/>
          </a:p>
        </p:txBody>
      </p:sp>
      <p:sp>
        <p:nvSpPr>
          <p:cNvPr id="263" name="Google Shape;263;p19"/>
          <p:cNvSpPr txBox="1">
            <a:spLocks noGrp="1"/>
          </p:cNvSpPr>
          <p:nvPr>
            <p:ph type="title"/>
          </p:nvPr>
        </p:nvSpPr>
        <p:spPr>
          <a:xfrm>
            <a:off x="604450" y="628775"/>
            <a:ext cx="4314300" cy="636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latin typeface="Open Sans ExtraBold"/>
                <a:ea typeface="Open Sans ExtraBold"/>
                <a:cs typeface="Open Sans ExtraBold"/>
                <a:sym typeface="Open Sans ExtraBold"/>
              </a:rPr>
              <a:t>Eligible Projects &amp; Expenses</a:t>
            </a:r>
            <a:endParaRPr>
              <a:latin typeface="Open Sans ExtraBold"/>
              <a:ea typeface="Open Sans ExtraBold"/>
              <a:cs typeface="Open Sans ExtraBold"/>
              <a:sym typeface="Open Sans ExtraBold"/>
            </a:endParaRPr>
          </a:p>
        </p:txBody>
      </p:sp>
      <p:sp>
        <p:nvSpPr>
          <p:cNvPr id="264" name="Google Shape;264;p19"/>
          <p:cNvSpPr txBox="1">
            <a:spLocks noGrp="1"/>
          </p:cNvSpPr>
          <p:nvPr>
            <p:ph type="body" idx="1"/>
          </p:nvPr>
        </p:nvSpPr>
        <p:spPr>
          <a:xfrm>
            <a:off x="604450" y="1291775"/>
            <a:ext cx="5040300" cy="3299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400">
                <a:solidFill>
                  <a:srgbClr val="000000"/>
                </a:solidFill>
                <a:latin typeface="Arial"/>
                <a:ea typeface="Arial"/>
                <a:cs typeface="Arial"/>
                <a:sym typeface="Arial"/>
              </a:rPr>
              <a:t>The ESCF will provide immediate financial support for projects that are serving vulnerable populations as they manage the impacts of COVID-19. Qualified donees may apply for more than one grant, as long as each application describes a distinct project.</a:t>
            </a:r>
            <a:endParaRPr sz="1400">
              <a:solidFill>
                <a:srgbClr val="000000"/>
              </a:solidFill>
              <a:latin typeface="Arial"/>
              <a:ea typeface="Arial"/>
              <a:cs typeface="Arial"/>
              <a:sym typeface="Arial"/>
            </a:endParaRPr>
          </a:p>
          <a:p>
            <a:pPr marL="0" lvl="0" indent="0" algn="l" rtl="0">
              <a:spcBef>
                <a:spcPts val="0"/>
              </a:spcBef>
              <a:spcAft>
                <a:spcPts val="0"/>
              </a:spcAft>
              <a:buClr>
                <a:schemeClr val="dk1"/>
              </a:buClr>
              <a:buSzPts val="1100"/>
              <a:buFont typeface="Arial"/>
              <a:buNone/>
            </a:pPr>
            <a:endParaRPr>
              <a:solidFill>
                <a:srgbClr val="000000"/>
              </a:solidFill>
              <a:latin typeface="Arial"/>
              <a:ea typeface="Arial"/>
              <a:cs typeface="Arial"/>
              <a:sym typeface="Arial"/>
            </a:endParaRPr>
          </a:p>
          <a:p>
            <a:pPr marL="0" lvl="0" indent="0" algn="l" rtl="0">
              <a:spcBef>
                <a:spcPts val="0"/>
              </a:spcBef>
              <a:spcAft>
                <a:spcPts val="0"/>
              </a:spcAft>
              <a:buClr>
                <a:schemeClr val="dk1"/>
              </a:buClr>
              <a:buSzPts val="1100"/>
              <a:buFont typeface="Arial"/>
              <a:buNone/>
            </a:pPr>
            <a:r>
              <a:rPr lang="en" b="1">
                <a:solidFill>
                  <a:srgbClr val="000000"/>
                </a:solidFill>
                <a:latin typeface="Open Sans"/>
                <a:ea typeface="Open Sans"/>
                <a:cs typeface="Open Sans"/>
                <a:sym typeface="Open Sans"/>
              </a:rPr>
              <a:t>Specifically, eligible projects will:</a:t>
            </a:r>
            <a:endParaRPr b="1">
              <a:solidFill>
                <a:srgbClr val="000000"/>
              </a:solidFill>
              <a:latin typeface="Open Sans"/>
              <a:ea typeface="Open Sans"/>
              <a:cs typeface="Open Sans"/>
              <a:sym typeface="Open Sans"/>
            </a:endParaRPr>
          </a:p>
          <a:p>
            <a:pPr marL="0" lvl="0" indent="0" algn="l" rtl="0">
              <a:spcBef>
                <a:spcPts val="0"/>
              </a:spcBef>
              <a:spcAft>
                <a:spcPts val="0"/>
              </a:spcAft>
              <a:buClr>
                <a:schemeClr val="dk1"/>
              </a:buClr>
              <a:buSzPts val="1100"/>
              <a:buFont typeface="Arial"/>
              <a:buNone/>
            </a:pPr>
            <a:endParaRPr b="1">
              <a:solidFill>
                <a:srgbClr val="000000"/>
              </a:solidFill>
              <a:latin typeface="Open Sans"/>
              <a:ea typeface="Open Sans"/>
              <a:cs typeface="Open Sans"/>
              <a:sym typeface="Open Sans"/>
            </a:endParaRPr>
          </a:p>
          <a:p>
            <a:pPr marL="457200" lvl="0" indent="-304800" algn="l" rtl="0">
              <a:spcBef>
                <a:spcPts val="0"/>
              </a:spcBef>
              <a:spcAft>
                <a:spcPts val="0"/>
              </a:spcAft>
              <a:buClr>
                <a:srgbClr val="000000"/>
              </a:buClr>
              <a:buSzPts val="1200"/>
              <a:buFont typeface="Arial"/>
              <a:buChar char="●"/>
            </a:pPr>
            <a:r>
              <a:rPr lang="en">
                <a:solidFill>
                  <a:srgbClr val="000000"/>
                </a:solidFill>
                <a:latin typeface="Arial"/>
                <a:ea typeface="Arial"/>
                <a:cs typeface="Arial"/>
                <a:sym typeface="Arial"/>
              </a:rPr>
              <a:t>Clearly address a pressing social inclusion or well-being need caused by COVID-19;</a:t>
            </a:r>
            <a:endParaRPr>
              <a:solidFill>
                <a:srgbClr val="000000"/>
              </a:solidFill>
              <a:latin typeface="Arial"/>
              <a:ea typeface="Arial"/>
              <a:cs typeface="Arial"/>
              <a:sym typeface="Arial"/>
            </a:endParaRPr>
          </a:p>
          <a:p>
            <a:pPr marL="457200" lvl="0" indent="-304800" algn="l" rtl="0">
              <a:spcBef>
                <a:spcPts val="0"/>
              </a:spcBef>
              <a:spcAft>
                <a:spcPts val="0"/>
              </a:spcAft>
              <a:buClr>
                <a:srgbClr val="000000"/>
              </a:buClr>
              <a:buSzPts val="1200"/>
              <a:buFont typeface="Arial"/>
              <a:buChar char="●"/>
            </a:pPr>
            <a:r>
              <a:rPr lang="en">
                <a:solidFill>
                  <a:srgbClr val="000000"/>
                </a:solidFill>
                <a:latin typeface="Arial"/>
                <a:ea typeface="Arial"/>
                <a:cs typeface="Arial"/>
                <a:sym typeface="Arial"/>
              </a:rPr>
              <a:t>Serve one or more vulnerable groups (defined on next page);</a:t>
            </a:r>
            <a:endParaRPr>
              <a:solidFill>
                <a:srgbClr val="000000"/>
              </a:solidFill>
              <a:latin typeface="Arial"/>
              <a:ea typeface="Arial"/>
              <a:cs typeface="Arial"/>
              <a:sym typeface="Arial"/>
            </a:endParaRPr>
          </a:p>
          <a:p>
            <a:pPr marL="457200" lvl="0" indent="-304800" algn="l" rtl="0">
              <a:spcBef>
                <a:spcPts val="0"/>
              </a:spcBef>
              <a:spcAft>
                <a:spcPts val="0"/>
              </a:spcAft>
              <a:buClr>
                <a:srgbClr val="000000"/>
              </a:buClr>
              <a:buSzPts val="1200"/>
              <a:buFont typeface="Arial"/>
              <a:buChar char="●"/>
            </a:pPr>
            <a:r>
              <a:rPr lang="en">
                <a:solidFill>
                  <a:srgbClr val="000000"/>
                </a:solidFill>
                <a:latin typeface="Arial"/>
                <a:ea typeface="Arial"/>
                <a:cs typeface="Arial"/>
                <a:sym typeface="Arial"/>
              </a:rPr>
              <a:t>Be carried out in a short timeframe with a reasonable budget, before March 31, 2021</a:t>
            </a:r>
            <a:endParaRPr>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20"/>
          <p:cNvSpPr txBox="1">
            <a:spLocks noGrp="1"/>
          </p:cNvSpPr>
          <p:nvPr>
            <p:ph type="sldNum" idx="12"/>
          </p:nvPr>
        </p:nvSpPr>
        <p:spPr>
          <a:xfrm>
            <a:off x="8467033" y="5244782"/>
            <a:ext cx="548700" cy="4374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7</a:t>
            </a:fld>
            <a:endParaRPr/>
          </a:p>
        </p:txBody>
      </p:sp>
      <p:sp>
        <p:nvSpPr>
          <p:cNvPr id="270" name="Google Shape;270;p20"/>
          <p:cNvSpPr txBox="1">
            <a:spLocks noGrp="1"/>
          </p:cNvSpPr>
          <p:nvPr>
            <p:ph type="title"/>
          </p:nvPr>
        </p:nvSpPr>
        <p:spPr>
          <a:xfrm>
            <a:off x="621950" y="437286"/>
            <a:ext cx="7629300" cy="636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400">
                <a:latin typeface="Open Sans ExtraBold"/>
                <a:ea typeface="Open Sans ExtraBold"/>
                <a:cs typeface="Open Sans ExtraBold"/>
                <a:sym typeface="Open Sans ExtraBold"/>
              </a:rPr>
              <a:t>Vulnerable Populations</a:t>
            </a:r>
            <a:endParaRPr sz="2400">
              <a:latin typeface="Open Sans ExtraBold"/>
              <a:ea typeface="Open Sans ExtraBold"/>
              <a:cs typeface="Open Sans ExtraBold"/>
              <a:sym typeface="Open Sans ExtraBold"/>
            </a:endParaRPr>
          </a:p>
        </p:txBody>
      </p:sp>
      <p:sp>
        <p:nvSpPr>
          <p:cNvPr id="271" name="Google Shape;271;p20"/>
          <p:cNvSpPr txBox="1">
            <a:spLocks noGrp="1"/>
          </p:cNvSpPr>
          <p:nvPr>
            <p:ph type="body" idx="1"/>
          </p:nvPr>
        </p:nvSpPr>
        <p:spPr>
          <a:xfrm>
            <a:off x="621950" y="939850"/>
            <a:ext cx="7629300" cy="361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solidFill>
                  <a:schemeClr val="dk1"/>
                </a:solidFill>
                <a:latin typeface="Roboto Light"/>
                <a:ea typeface="Roboto Light"/>
                <a:cs typeface="Roboto Light"/>
                <a:sym typeface="Roboto Light"/>
              </a:rPr>
              <a:t>The fund will support projects that are serving vulnerable populations listed here.</a:t>
            </a:r>
            <a:endParaRPr sz="1400">
              <a:solidFill>
                <a:schemeClr val="dk1"/>
              </a:solidFill>
              <a:latin typeface="Roboto Light"/>
              <a:ea typeface="Roboto Light"/>
              <a:cs typeface="Roboto Light"/>
              <a:sym typeface="Roboto Light"/>
            </a:endParaRPr>
          </a:p>
          <a:p>
            <a:pPr marL="0" lvl="0" indent="0" algn="l" rtl="0">
              <a:spcBef>
                <a:spcPts val="0"/>
              </a:spcBef>
              <a:spcAft>
                <a:spcPts val="0"/>
              </a:spcAft>
              <a:buNone/>
            </a:pPr>
            <a:endParaRPr sz="1400">
              <a:solidFill>
                <a:schemeClr val="dk1"/>
              </a:solidFill>
              <a:latin typeface="Roboto Light"/>
              <a:ea typeface="Roboto Light"/>
              <a:cs typeface="Roboto Light"/>
              <a:sym typeface="Roboto Light"/>
            </a:endParaRPr>
          </a:p>
        </p:txBody>
      </p:sp>
      <p:sp>
        <p:nvSpPr>
          <p:cNvPr id="272" name="Google Shape;272;p20"/>
          <p:cNvSpPr txBox="1"/>
          <p:nvPr/>
        </p:nvSpPr>
        <p:spPr>
          <a:xfrm>
            <a:off x="621950" y="1272300"/>
            <a:ext cx="3821700" cy="1698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a:solidFill>
                  <a:schemeClr val="dk1"/>
                </a:solidFill>
              </a:rPr>
              <a:t>Marginalized Communities in Canada</a:t>
            </a:r>
            <a:endParaRPr sz="1200" b="1">
              <a:solidFill>
                <a:schemeClr val="dk1"/>
              </a:solidFill>
            </a:endParaRPr>
          </a:p>
          <a:p>
            <a:pPr marL="457200" lvl="0" indent="-304800" algn="l" rtl="0">
              <a:lnSpc>
                <a:spcPct val="115000"/>
              </a:lnSpc>
              <a:spcBef>
                <a:spcPts val="0"/>
              </a:spcBef>
              <a:spcAft>
                <a:spcPts val="0"/>
              </a:spcAft>
              <a:buClr>
                <a:schemeClr val="dk1"/>
              </a:buClr>
              <a:buSzPts val="1200"/>
              <a:buChar char="●"/>
            </a:pPr>
            <a:r>
              <a:rPr lang="en" sz="1200">
                <a:solidFill>
                  <a:schemeClr val="dk1"/>
                </a:solidFill>
              </a:rPr>
              <a:t>Racialized communities*</a:t>
            </a:r>
            <a:endParaRPr sz="1200"/>
          </a:p>
          <a:p>
            <a:pPr marL="457200" lvl="0" indent="-304800" algn="l" rtl="0">
              <a:lnSpc>
                <a:spcPct val="115000"/>
              </a:lnSpc>
              <a:spcBef>
                <a:spcPts val="0"/>
              </a:spcBef>
              <a:spcAft>
                <a:spcPts val="0"/>
              </a:spcAft>
              <a:buClr>
                <a:schemeClr val="dk1"/>
              </a:buClr>
              <a:buSzPts val="1200"/>
              <a:buChar char="●"/>
            </a:pPr>
            <a:r>
              <a:rPr lang="en" sz="1200">
                <a:solidFill>
                  <a:schemeClr val="dk1"/>
                </a:solidFill>
              </a:rPr>
              <a:t>Indigenous peoples</a:t>
            </a:r>
            <a:endParaRPr sz="1200"/>
          </a:p>
          <a:p>
            <a:pPr marL="457200" lvl="0" indent="-304800" algn="l" rtl="0">
              <a:lnSpc>
                <a:spcPct val="115000"/>
              </a:lnSpc>
              <a:spcBef>
                <a:spcPts val="0"/>
              </a:spcBef>
              <a:spcAft>
                <a:spcPts val="0"/>
              </a:spcAft>
              <a:buClr>
                <a:schemeClr val="dk1"/>
              </a:buClr>
              <a:buSzPts val="1200"/>
              <a:buChar char="●"/>
            </a:pPr>
            <a:r>
              <a:rPr lang="en" sz="1200">
                <a:solidFill>
                  <a:schemeClr val="dk1"/>
                </a:solidFill>
              </a:rPr>
              <a:t>Official Language Minority</a:t>
            </a:r>
            <a:endParaRPr sz="1200"/>
          </a:p>
          <a:p>
            <a:pPr marL="457200" lvl="0" indent="-304800" algn="l" rtl="0">
              <a:lnSpc>
                <a:spcPct val="115000"/>
              </a:lnSpc>
              <a:spcBef>
                <a:spcPts val="0"/>
              </a:spcBef>
              <a:spcAft>
                <a:spcPts val="0"/>
              </a:spcAft>
              <a:buSzPts val="1200"/>
              <a:buChar char="●"/>
            </a:pPr>
            <a:r>
              <a:rPr lang="en" sz="1200"/>
              <a:t>Women &amp; girls</a:t>
            </a:r>
            <a:endParaRPr sz="1200"/>
          </a:p>
          <a:p>
            <a:pPr marL="457200" lvl="0" indent="-304800" algn="l" rtl="0">
              <a:lnSpc>
                <a:spcPct val="115000"/>
              </a:lnSpc>
              <a:spcBef>
                <a:spcPts val="0"/>
              </a:spcBef>
              <a:spcAft>
                <a:spcPts val="0"/>
              </a:spcAft>
              <a:buSzPts val="1200"/>
              <a:buChar char="●"/>
            </a:pPr>
            <a:r>
              <a:rPr lang="en" sz="1200"/>
              <a:t>LGBTQ2s+ communities</a:t>
            </a:r>
            <a:endParaRPr sz="1200"/>
          </a:p>
          <a:p>
            <a:pPr marL="457200" lvl="0" indent="-304800" algn="l" rtl="0">
              <a:lnSpc>
                <a:spcPct val="115000"/>
              </a:lnSpc>
              <a:spcBef>
                <a:spcPts val="0"/>
              </a:spcBef>
              <a:spcAft>
                <a:spcPts val="0"/>
              </a:spcAft>
              <a:buSzPts val="1200"/>
              <a:buChar char="●"/>
            </a:pPr>
            <a:r>
              <a:rPr lang="en" sz="1200"/>
              <a:t>Newcomers (Permanent and temporary residents including immigrants and refugees)</a:t>
            </a:r>
            <a:endParaRPr sz="1200"/>
          </a:p>
          <a:p>
            <a:pPr marL="0" lvl="0" indent="0" algn="l" rtl="0">
              <a:spcBef>
                <a:spcPts val="0"/>
              </a:spcBef>
              <a:spcAft>
                <a:spcPts val="0"/>
              </a:spcAft>
              <a:buNone/>
            </a:pPr>
            <a:endParaRPr sz="1200"/>
          </a:p>
          <a:p>
            <a:pPr marL="0" lvl="0" indent="0" algn="l" rtl="0">
              <a:lnSpc>
                <a:spcPct val="115000"/>
              </a:lnSpc>
              <a:spcBef>
                <a:spcPts val="0"/>
              </a:spcBef>
              <a:spcAft>
                <a:spcPts val="0"/>
              </a:spcAft>
              <a:buClr>
                <a:schemeClr val="dk1"/>
              </a:buClr>
              <a:buSzPts val="1100"/>
              <a:buFont typeface="Arial"/>
              <a:buNone/>
            </a:pPr>
            <a:r>
              <a:rPr lang="en" sz="800">
                <a:solidFill>
                  <a:schemeClr val="dk1"/>
                </a:solidFill>
              </a:rPr>
              <a:t>*Arab, Black, Chinese, Filipino, Japanese, Korean, Latin American, South Asian, Southeast Asian, West Asian, Other racialized groups</a:t>
            </a:r>
            <a:endParaRPr sz="800"/>
          </a:p>
          <a:p>
            <a:pPr marL="0" lvl="0" indent="0" algn="l" rtl="0">
              <a:spcBef>
                <a:spcPts val="0"/>
              </a:spcBef>
              <a:spcAft>
                <a:spcPts val="0"/>
              </a:spcAft>
              <a:buNone/>
            </a:pPr>
            <a:endParaRPr sz="1200"/>
          </a:p>
        </p:txBody>
      </p:sp>
      <p:sp>
        <p:nvSpPr>
          <p:cNvPr id="273" name="Google Shape;273;p20"/>
          <p:cNvSpPr txBox="1"/>
          <p:nvPr/>
        </p:nvSpPr>
        <p:spPr>
          <a:xfrm>
            <a:off x="621975" y="3705050"/>
            <a:ext cx="3548100" cy="1545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200" b="1"/>
              <a:t>Children, youth and Elderly</a:t>
            </a:r>
            <a:endParaRPr sz="1200" b="1"/>
          </a:p>
          <a:p>
            <a:pPr marL="457200" lvl="0" indent="-304800" algn="l" rtl="0">
              <a:lnSpc>
                <a:spcPct val="115000"/>
              </a:lnSpc>
              <a:spcBef>
                <a:spcPts val="0"/>
              </a:spcBef>
              <a:spcAft>
                <a:spcPts val="0"/>
              </a:spcAft>
              <a:buSzPts val="1200"/>
              <a:buChar char="●"/>
            </a:pPr>
            <a:r>
              <a:rPr lang="en" sz="1200"/>
              <a:t>Children and youth: Ages 0-29</a:t>
            </a:r>
            <a:endParaRPr sz="1200"/>
          </a:p>
          <a:p>
            <a:pPr marL="457200" lvl="0" indent="-304800" algn="l" rtl="0">
              <a:lnSpc>
                <a:spcPct val="115000"/>
              </a:lnSpc>
              <a:spcBef>
                <a:spcPts val="0"/>
              </a:spcBef>
              <a:spcAft>
                <a:spcPts val="0"/>
              </a:spcAft>
              <a:buSzPts val="1200"/>
              <a:buChar char="●"/>
            </a:pPr>
            <a:r>
              <a:rPr lang="en" sz="1200"/>
              <a:t>Youth ageing out of care</a:t>
            </a:r>
            <a:endParaRPr sz="1200"/>
          </a:p>
          <a:p>
            <a:pPr marL="457200" lvl="0" indent="-304800" algn="l" rtl="0">
              <a:lnSpc>
                <a:spcPct val="115000"/>
              </a:lnSpc>
              <a:spcBef>
                <a:spcPts val="0"/>
              </a:spcBef>
              <a:spcAft>
                <a:spcPts val="0"/>
              </a:spcAft>
              <a:buSzPts val="1200"/>
              <a:buChar char="●"/>
            </a:pPr>
            <a:r>
              <a:rPr lang="en" sz="1200"/>
              <a:t>Seniors &amp; Elders - in and not in care</a:t>
            </a:r>
            <a:endParaRPr sz="1200"/>
          </a:p>
        </p:txBody>
      </p:sp>
      <p:sp>
        <p:nvSpPr>
          <p:cNvPr id="274" name="Google Shape;274;p20"/>
          <p:cNvSpPr txBox="1"/>
          <p:nvPr/>
        </p:nvSpPr>
        <p:spPr>
          <a:xfrm>
            <a:off x="4461400" y="1288000"/>
            <a:ext cx="3472800" cy="1698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200" b="1"/>
              <a:t>Workers who are vulnerable</a:t>
            </a:r>
            <a:endParaRPr sz="1200" b="1"/>
          </a:p>
          <a:p>
            <a:pPr marL="457200" lvl="0" indent="-304800" algn="l" rtl="0">
              <a:lnSpc>
                <a:spcPct val="115000"/>
              </a:lnSpc>
              <a:spcBef>
                <a:spcPts val="0"/>
              </a:spcBef>
              <a:spcAft>
                <a:spcPts val="0"/>
              </a:spcAft>
              <a:buSzPts val="1200"/>
              <a:buChar char="●"/>
            </a:pPr>
            <a:r>
              <a:rPr lang="en" sz="1200"/>
              <a:t>Caregivers</a:t>
            </a:r>
            <a:endParaRPr sz="1200"/>
          </a:p>
          <a:p>
            <a:pPr marL="457200" lvl="0" indent="-304800" algn="l" rtl="0">
              <a:lnSpc>
                <a:spcPct val="115000"/>
              </a:lnSpc>
              <a:spcBef>
                <a:spcPts val="0"/>
              </a:spcBef>
              <a:spcAft>
                <a:spcPts val="0"/>
              </a:spcAft>
              <a:buSzPts val="1200"/>
              <a:buChar char="●"/>
            </a:pPr>
            <a:r>
              <a:rPr lang="en" sz="1200"/>
              <a:t>Essential Workers</a:t>
            </a:r>
            <a:endParaRPr sz="1200"/>
          </a:p>
          <a:p>
            <a:pPr marL="457200" lvl="0" indent="-304800" algn="l" rtl="0">
              <a:lnSpc>
                <a:spcPct val="115000"/>
              </a:lnSpc>
              <a:spcBef>
                <a:spcPts val="0"/>
              </a:spcBef>
              <a:spcAft>
                <a:spcPts val="0"/>
              </a:spcAft>
              <a:buSzPts val="1200"/>
              <a:buChar char="●"/>
            </a:pPr>
            <a:r>
              <a:rPr lang="en" sz="1200"/>
              <a:t>Workers in the informal labour market</a:t>
            </a:r>
            <a:endParaRPr sz="1200"/>
          </a:p>
          <a:p>
            <a:pPr marL="457200" lvl="0" indent="-304800" algn="l" rtl="0">
              <a:lnSpc>
                <a:spcPct val="115000"/>
              </a:lnSpc>
              <a:spcBef>
                <a:spcPts val="0"/>
              </a:spcBef>
              <a:spcAft>
                <a:spcPts val="0"/>
              </a:spcAft>
              <a:buSzPts val="1200"/>
              <a:buChar char="●"/>
            </a:pPr>
            <a:r>
              <a:rPr lang="en" sz="1200"/>
              <a:t>Temporary Foreign Workers</a:t>
            </a:r>
            <a:endParaRPr sz="1200"/>
          </a:p>
          <a:p>
            <a:pPr marL="0" lvl="0" indent="0" algn="l" rtl="0">
              <a:spcBef>
                <a:spcPts val="0"/>
              </a:spcBef>
              <a:spcAft>
                <a:spcPts val="0"/>
              </a:spcAft>
              <a:buNone/>
            </a:pPr>
            <a:endParaRPr sz="1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21"/>
          <p:cNvSpPr txBox="1">
            <a:spLocks noGrp="1"/>
          </p:cNvSpPr>
          <p:nvPr>
            <p:ph type="sldNum" idx="12"/>
          </p:nvPr>
        </p:nvSpPr>
        <p:spPr>
          <a:xfrm>
            <a:off x="8467033" y="5244782"/>
            <a:ext cx="548700" cy="4374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8</a:t>
            </a:fld>
            <a:endParaRPr/>
          </a:p>
        </p:txBody>
      </p:sp>
      <p:sp>
        <p:nvSpPr>
          <p:cNvPr id="280" name="Google Shape;280;p21"/>
          <p:cNvSpPr txBox="1">
            <a:spLocks noGrp="1"/>
          </p:cNvSpPr>
          <p:nvPr>
            <p:ph type="title"/>
          </p:nvPr>
        </p:nvSpPr>
        <p:spPr>
          <a:xfrm>
            <a:off x="569325" y="476536"/>
            <a:ext cx="7629300" cy="636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400">
                <a:latin typeface="Open Sans ExtraBold"/>
                <a:ea typeface="Open Sans ExtraBold"/>
                <a:cs typeface="Open Sans ExtraBold"/>
                <a:sym typeface="Open Sans ExtraBold"/>
              </a:rPr>
              <a:t>Vulnerable Populations Cont. </a:t>
            </a:r>
            <a:endParaRPr sz="2400">
              <a:latin typeface="Open Sans ExtraBold"/>
              <a:ea typeface="Open Sans ExtraBold"/>
              <a:cs typeface="Open Sans ExtraBold"/>
              <a:sym typeface="Open Sans ExtraBold"/>
            </a:endParaRPr>
          </a:p>
        </p:txBody>
      </p:sp>
      <p:sp>
        <p:nvSpPr>
          <p:cNvPr id="281" name="Google Shape;281;p21"/>
          <p:cNvSpPr txBox="1">
            <a:spLocks noGrp="1"/>
          </p:cNvSpPr>
          <p:nvPr>
            <p:ph type="body" idx="1"/>
          </p:nvPr>
        </p:nvSpPr>
        <p:spPr>
          <a:xfrm>
            <a:off x="569325" y="1031900"/>
            <a:ext cx="6609600" cy="93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solidFill>
                  <a:srgbClr val="000000"/>
                </a:solidFill>
                <a:latin typeface="Roboto Light"/>
                <a:ea typeface="Roboto Light"/>
                <a:cs typeface="Roboto Light"/>
                <a:sym typeface="Roboto Light"/>
              </a:rPr>
              <a:t>The fund will support projects that are serving vulnerable populations listed here.</a:t>
            </a:r>
            <a:endParaRPr sz="1400">
              <a:solidFill>
                <a:srgbClr val="000000"/>
              </a:solidFill>
              <a:latin typeface="Roboto Light"/>
              <a:ea typeface="Roboto Light"/>
              <a:cs typeface="Roboto Light"/>
              <a:sym typeface="Roboto Light"/>
            </a:endParaRPr>
          </a:p>
          <a:p>
            <a:pPr marL="0" lvl="0" indent="0" algn="l" rtl="0">
              <a:spcBef>
                <a:spcPts val="0"/>
              </a:spcBef>
              <a:spcAft>
                <a:spcPts val="0"/>
              </a:spcAft>
              <a:buNone/>
            </a:pPr>
            <a:endParaRPr sz="1400">
              <a:solidFill>
                <a:srgbClr val="000000"/>
              </a:solidFill>
              <a:latin typeface="Roboto Light"/>
              <a:ea typeface="Roboto Light"/>
              <a:cs typeface="Roboto Light"/>
              <a:sym typeface="Roboto Light"/>
            </a:endParaRPr>
          </a:p>
        </p:txBody>
      </p:sp>
      <p:sp>
        <p:nvSpPr>
          <p:cNvPr id="282" name="Google Shape;282;p21"/>
          <p:cNvSpPr txBox="1"/>
          <p:nvPr/>
        </p:nvSpPr>
        <p:spPr>
          <a:xfrm>
            <a:off x="626850" y="1774375"/>
            <a:ext cx="3821700" cy="2752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200" b="1"/>
              <a:t>Populations Requiring Specific Care or Supports</a:t>
            </a:r>
            <a:endParaRPr sz="1200" b="1"/>
          </a:p>
          <a:p>
            <a:pPr marL="457200" lvl="0" indent="-304800" algn="l" rtl="0">
              <a:lnSpc>
                <a:spcPct val="115000"/>
              </a:lnSpc>
              <a:spcBef>
                <a:spcPts val="0"/>
              </a:spcBef>
              <a:spcAft>
                <a:spcPts val="0"/>
              </a:spcAft>
              <a:buSzPts val="1200"/>
              <a:buChar char="●"/>
            </a:pPr>
            <a:r>
              <a:rPr lang="en" sz="1200"/>
              <a:t>People experiencing homelessness</a:t>
            </a:r>
            <a:endParaRPr sz="1200"/>
          </a:p>
          <a:p>
            <a:pPr marL="457200" lvl="0" indent="-304800" algn="l" rtl="0">
              <a:lnSpc>
                <a:spcPct val="115000"/>
              </a:lnSpc>
              <a:spcBef>
                <a:spcPts val="0"/>
              </a:spcBef>
              <a:spcAft>
                <a:spcPts val="0"/>
              </a:spcAft>
              <a:buSzPts val="1200"/>
              <a:buChar char="●"/>
            </a:pPr>
            <a:r>
              <a:rPr lang="en" sz="1200"/>
              <a:t>People with low income or living in poverty</a:t>
            </a:r>
            <a:endParaRPr sz="1200"/>
          </a:p>
          <a:p>
            <a:pPr marL="457200" lvl="0" indent="-304800" algn="l" rtl="0">
              <a:lnSpc>
                <a:spcPct val="115000"/>
              </a:lnSpc>
              <a:spcBef>
                <a:spcPts val="0"/>
              </a:spcBef>
              <a:spcAft>
                <a:spcPts val="0"/>
              </a:spcAft>
              <a:buSzPts val="1200"/>
              <a:buChar char="●"/>
            </a:pPr>
            <a:r>
              <a:rPr lang="en" sz="1200"/>
              <a:t>People living with mental illness</a:t>
            </a:r>
            <a:endParaRPr sz="1200"/>
          </a:p>
          <a:p>
            <a:pPr marL="457200" lvl="0" indent="-304800" algn="l" rtl="0">
              <a:lnSpc>
                <a:spcPct val="115000"/>
              </a:lnSpc>
              <a:spcBef>
                <a:spcPts val="0"/>
              </a:spcBef>
              <a:spcAft>
                <a:spcPts val="0"/>
              </a:spcAft>
              <a:buSzPts val="1200"/>
              <a:buChar char="●"/>
            </a:pPr>
            <a:r>
              <a:rPr lang="en" sz="1200"/>
              <a:t>People struggling with addiction</a:t>
            </a:r>
            <a:endParaRPr sz="1200"/>
          </a:p>
          <a:p>
            <a:pPr marL="457200" lvl="0" indent="-304800" algn="l" rtl="0">
              <a:lnSpc>
                <a:spcPct val="115000"/>
              </a:lnSpc>
              <a:spcBef>
                <a:spcPts val="0"/>
              </a:spcBef>
              <a:spcAft>
                <a:spcPts val="0"/>
              </a:spcAft>
              <a:buSzPts val="1200"/>
              <a:buChar char="●"/>
            </a:pPr>
            <a:r>
              <a:rPr lang="en" sz="1200"/>
              <a:t>Persons with disabilities</a:t>
            </a:r>
            <a:endParaRPr sz="1200"/>
          </a:p>
          <a:p>
            <a:pPr marL="457200" lvl="0" indent="-304800" algn="l" rtl="0">
              <a:lnSpc>
                <a:spcPct val="115000"/>
              </a:lnSpc>
              <a:spcBef>
                <a:spcPts val="0"/>
              </a:spcBef>
              <a:spcAft>
                <a:spcPts val="0"/>
              </a:spcAft>
              <a:buSzPts val="1200"/>
              <a:buChar char="●"/>
            </a:pPr>
            <a:r>
              <a:rPr lang="en" sz="1200"/>
              <a:t>People experiencing domestic or gender-based violence</a:t>
            </a:r>
            <a:endParaRPr sz="1200"/>
          </a:p>
          <a:p>
            <a:pPr marL="457200" lvl="0" indent="-304800" algn="l" rtl="0">
              <a:lnSpc>
                <a:spcPct val="115000"/>
              </a:lnSpc>
              <a:spcBef>
                <a:spcPts val="0"/>
              </a:spcBef>
              <a:spcAft>
                <a:spcPts val="0"/>
              </a:spcAft>
              <a:buSzPts val="1200"/>
              <a:buChar char="●"/>
            </a:pPr>
            <a:r>
              <a:rPr lang="en" sz="1200"/>
              <a:t>People living in group homes or supportive living*</a:t>
            </a:r>
            <a:endParaRPr sz="1200"/>
          </a:p>
          <a:p>
            <a:pPr marL="457200" lvl="0" indent="-304800" algn="l" rtl="0">
              <a:lnSpc>
                <a:spcPct val="115000"/>
              </a:lnSpc>
              <a:spcBef>
                <a:spcPts val="0"/>
              </a:spcBef>
              <a:spcAft>
                <a:spcPts val="0"/>
              </a:spcAft>
              <a:buSzPts val="1200"/>
              <a:buChar char="●"/>
            </a:pPr>
            <a:r>
              <a:rPr lang="en" sz="1200"/>
              <a:t>Prison populations (detained and incarcerated)</a:t>
            </a:r>
            <a:endParaRPr sz="1200"/>
          </a:p>
          <a:p>
            <a:pPr marL="457200" lvl="0" indent="-304800" algn="l" rtl="0">
              <a:lnSpc>
                <a:spcPct val="115000"/>
              </a:lnSpc>
              <a:spcBef>
                <a:spcPts val="0"/>
              </a:spcBef>
              <a:spcAft>
                <a:spcPts val="0"/>
              </a:spcAft>
              <a:buSzPts val="1200"/>
              <a:buChar char="●"/>
            </a:pPr>
            <a:r>
              <a:rPr lang="en" sz="1200"/>
              <a:t>Veterans</a:t>
            </a:r>
            <a:endParaRPr sz="1200"/>
          </a:p>
          <a:p>
            <a:pPr marL="457200" lvl="0" indent="-304800" algn="l" rtl="0">
              <a:lnSpc>
                <a:spcPct val="115000"/>
              </a:lnSpc>
              <a:spcBef>
                <a:spcPts val="0"/>
              </a:spcBef>
              <a:spcAft>
                <a:spcPts val="0"/>
              </a:spcAft>
              <a:buSzPts val="1200"/>
              <a:buChar char="●"/>
            </a:pPr>
            <a:r>
              <a:rPr lang="en" sz="1200"/>
              <a:t>Students (post-secondary)</a:t>
            </a:r>
            <a:br>
              <a:rPr lang="en" sz="1200"/>
            </a:br>
            <a:endParaRPr sz="1200"/>
          </a:p>
          <a:p>
            <a:pPr marL="0" lvl="0" indent="0" algn="l" rtl="0">
              <a:lnSpc>
                <a:spcPct val="115000"/>
              </a:lnSpc>
              <a:spcBef>
                <a:spcPts val="0"/>
              </a:spcBef>
              <a:spcAft>
                <a:spcPts val="0"/>
              </a:spcAft>
              <a:buNone/>
            </a:pPr>
            <a:r>
              <a:rPr lang="en" sz="800">
                <a:solidFill>
                  <a:schemeClr val="dk1"/>
                </a:solidFill>
              </a:rPr>
              <a:t>* Under the age of 55</a:t>
            </a:r>
            <a:endParaRPr sz="1200">
              <a:solidFill>
                <a:schemeClr val="dk1"/>
              </a:solidFill>
            </a:endParaRPr>
          </a:p>
          <a:p>
            <a:pPr marL="0" lvl="0" indent="0" algn="l" rtl="0">
              <a:lnSpc>
                <a:spcPct val="115000"/>
              </a:lnSpc>
              <a:spcBef>
                <a:spcPts val="0"/>
              </a:spcBef>
              <a:spcAft>
                <a:spcPts val="0"/>
              </a:spcAft>
              <a:buNone/>
            </a:pPr>
            <a:endParaRPr sz="1200"/>
          </a:p>
          <a:p>
            <a:pPr marL="0" lvl="0" indent="0" algn="l" rtl="0">
              <a:spcBef>
                <a:spcPts val="0"/>
              </a:spcBef>
              <a:spcAft>
                <a:spcPts val="0"/>
              </a:spcAft>
              <a:buNone/>
            </a:pPr>
            <a:endParaRPr sz="1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22"/>
          <p:cNvSpPr txBox="1">
            <a:spLocks noGrp="1"/>
          </p:cNvSpPr>
          <p:nvPr>
            <p:ph type="sldNum" idx="12"/>
          </p:nvPr>
        </p:nvSpPr>
        <p:spPr>
          <a:xfrm>
            <a:off x="8467033" y="5244782"/>
            <a:ext cx="548700" cy="4374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9</a:t>
            </a:fld>
            <a:endParaRPr/>
          </a:p>
        </p:txBody>
      </p:sp>
      <p:sp>
        <p:nvSpPr>
          <p:cNvPr id="288" name="Google Shape;288;p22"/>
          <p:cNvSpPr txBox="1">
            <a:spLocks noGrp="1"/>
          </p:cNvSpPr>
          <p:nvPr>
            <p:ph type="title"/>
          </p:nvPr>
        </p:nvSpPr>
        <p:spPr>
          <a:xfrm>
            <a:off x="528750" y="309761"/>
            <a:ext cx="7629300" cy="636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400">
                <a:latin typeface="Open Sans ExtraBold"/>
                <a:ea typeface="Open Sans ExtraBold"/>
                <a:cs typeface="Open Sans ExtraBold"/>
                <a:sym typeface="Open Sans ExtraBold"/>
              </a:rPr>
              <a:t>Eligible Projects &amp; Expenses</a:t>
            </a:r>
            <a:endParaRPr sz="2400">
              <a:latin typeface="Open Sans ExtraBold"/>
              <a:ea typeface="Open Sans ExtraBold"/>
              <a:cs typeface="Open Sans ExtraBold"/>
              <a:sym typeface="Open Sans ExtraBold"/>
            </a:endParaRPr>
          </a:p>
        </p:txBody>
      </p:sp>
      <p:sp>
        <p:nvSpPr>
          <p:cNvPr id="289" name="Google Shape;289;p22"/>
          <p:cNvSpPr txBox="1">
            <a:spLocks noGrp="1"/>
          </p:cNvSpPr>
          <p:nvPr>
            <p:ph type="body" idx="1"/>
          </p:nvPr>
        </p:nvSpPr>
        <p:spPr>
          <a:xfrm>
            <a:off x="207400" y="887350"/>
            <a:ext cx="4364700" cy="319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373739"/>
                </a:solidFill>
                <a:latin typeface="Arial"/>
                <a:ea typeface="Arial"/>
                <a:cs typeface="Arial"/>
                <a:sym typeface="Arial"/>
              </a:rPr>
              <a:t>All budget items must be project-related and must be incurred between April 1, 2020 and March 31, 2021. </a:t>
            </a:r>
            <a:endParaRPr sz="1000" b="1">
              <a:solidFill>
                <a:srgbClr val="373739"/>
              </a:solidFill>
              <a:latin typeface="Arial"/>
              <a:ea typeface="Arial"/>
              <a:cs typeface="Arial"/>
              <a:sym typeface="Arial"/>
            </a:endParaRPr>
          </a:p>
          <a:p>
            <a:pPr marL="0" lvl="0" indent="0" algn="l" rtl="0">
              <a:spcBef>
                <a:spcPts val="0"/>
              </a:spcBef>
              <a:spcAft>
                <a:spcPts val="0"/>
              </a:spcAft>
              <a:buNone/>
            </a:pPr>
            <a:r>
              <a:rPr lang="en">
                <a:solidFill>
                  <a:srgbClr val="373739"/>
                </a:solidFill>
                <a:latin typeface="Arial"/>
                <a:ea typeface="Arial"/>
                <a:cs typeface="Arial"/>
                <a:sym typeface="Arial"/>
              </a:rPr>
              <a:t>Eligible expenditures include reasonable and essential expenditures to carry out the project. These include: </a:t>
            </a:r>
            <a:endParaRPr>
              <a:solidFill>
                <a:srgbClr val="373739"/>
              </a:solidFill>
              <a:latin typeface="Arial"/>
              <a:ea typeface="Arial"/>
              <a:cs typeface="Arial"/>
              <a:sym typeface="Arial"/>
            </a:endParaRPr>
          </a:p>
          <a:p>
            <a:pPr marL="457200" lvl="0" indent="-304800" algn="l" rtl="0">
              <a:spcBef>
                <a:spcPts val="0"/>
              </a:spcBef>
              <a:spcAft>
                <a:spcPts val="0"/>
              </a:spcAft>
              <a:buClr>
                <a:srgbClr val="373739"/>
              </a:buClr>
              <a:buSzPts val="1200"/>
              <a:buFont typeface="Arial"/>
              <a:buChar char="●"/>
            </a:pPr>
            <a:r>
              <a:rPr lang="en">
                <a:solidFill>
                  <a:srgbClr val="373739"/>
                </a:solidFill>
                <a:latin typeface="Arial"/>
                <a:ea typeface="Arial"/>
                <a:cs typeface="Arial"/>
                <a:sym typeface="Arial"/>
              </a:rPr>
              <a:t>Wages and employment-related costs for existing or additional staff;</a:t>
            </a:r>
            <a:endParaRPr>
              <a:solidFill>
                <a:srgbClr val="373739"/>
              </a:solidFill>
              <a:latin typeface="Arial"/>
              <a:ea typeface="Arial"/>
              <a:cs typeface="Arial"/>
              <a:sym typeface="Arial"/>
            </a:endParaRPr>
          </a:p>
          <a:p>
            <a:pPr marL="457200" lvl="0" indent="-304800" algn="l" rtl="0">
              <a:spcBef>
                <a:spcPts val="0"/>
              </a:spcBef>
              <a:spcAft>
                <a:spcPts val="0"/>
              </a:spcAft>
              <a:buClr>
                <a:srgbClr val="373739"/>
              </a:buClr>
              <a:buSzPts val="1200"/>
              <a:buFont typeface="Arial"/>
              <a:buChar char="●"/>
            </a:pPr>
            <a:r>
              <a:rPr lang="en">
                <a:solidFill>
                  <a:srgbClr val="373739"/>
                </a:solidFill>
                <a:latin typeface="Arial"/>
                <a:ea typeface="Arial"/>
                <a:cs typeface="Arial"/>
                <a:sym typeface="Arial"/>
              </a:rPr>
              <a:t>Fees for professional service; </a:t>
            </a:r>
            <a:endParaRPr>
              <a:solidFill>
                <a:srgbClr val="373739"/>
              </a:solidFill>
              <a:latin typeface="Arial"/>
              <a:ea typeface="Arial"/>
              <a:cs typeface="Arial"/>
              <a:sym typeface="Arial"/>
            </a:endParaRPr>
          </a:p>
          <a:p>
            <a:pPr marL="457200" lvl="0" indent="-304800" algn="l" rtl="0">
              <a:spcBef>
                <a:spcPts val="0"/>
              </a:spcBef>
              <a:spcAft>
                <a:spcPts val="0"/>
              </a:spcAft>
              <a:buClr>
                <a:srgbClr val="373739"/>
              </a:buClr>
              <a:buSzPts val="1200"/>
              <a:buFont typeface="Arial"/>
              <a:buChar char="●"/>
            </a:pPr>
            <a:r>
              <a:rPr lang="en">
                <a:solidFill>
                  <a:srgbClr val="373739"/>
                </a:solidFill>
                <a:latin typeface="Arial"/>
                <a:ea typeface="Arial"/>
                <a:cs typeface="Arial"/>
                <a:sym typeface="Arial"/>
              </a:rPr>
              <a:t>Disability supports for staff of the grant recipient; </a:t>
            </a:r>
            <a:endParaRPr>
              <a:solidFill>
                <a:srgbClr val="373739"/>
              </a:solidFill>
              <a:latin typeface="Arial"/>
              <a:ea typeface="Arial"/>
              <a:cs typeface="Arial"/>
              <a:sym typeface="Arial"/>
            </a:endParaRPr>
          </a:p>
          <a:p>
            <a:pPr marL="457200" lvl="0" indent="-304800" algn="l" rtl="0">
              <a:spcBef>
                <a:spcPts val="0"/>
              </a:spcBef>
              <a:spcAft>
                <a:spcPts val="0"/>
              </a:spcAft>
              <a:buClr>
                <a:srgbClr val="373739"/>
              </a:buClr>
              <a:buSzPts val="1200"/>
              <a:buFont typeface="Arial"/>
              <a:buChar char="●"/>
            </a:pPr>
            <a:r>
              <a:rPr lang="en">
                <a:solidFill>
                  <a:srgbClr val="373739"/>
                </a:solidFill>
                <a:latin typeface="Arial"/>
                <a:ea typeface="Arial"/>
                <a:cs typeface="Arial"/>
                <a:sym typeface="Arial"/>
              </a:rPr>
              <a:t>Materials and supplies;</a:t>
            </a:r>
            <a:endParaRPr>
              <a:solidFill>
                <a:srgbClr val="373739"/>
              </a:solidFill>
              <a:latin typeface="Arial"/>
              <a:ea typeface="Arial"/>
              <a:cs typeface="Arial"/>
              <a:sym typeface="Arial"/>
            </a:endParaRPr>
          </a:p>
          <a:p>
            <a:pPr marL="457200" lvl="0" indent="-304800" algn="l" rtl="0">
              <a:spcBef>
                <a:spcPts val="0"/>
              </a:spcBef>
              <a:spcAft>
                <a:spcPts val="0"/>
              </a:spcAft>
              <a:buClr>
                <a:srgbClr val="373739"/>
              </a:buClr>
              <a:buSzPts val="1200"/>
              <a:buFont typeface="Arial"/>
              <a:buChar char="●"/>
            </a:pPr>
            <a:r>
              <a:rPr lang="en">
                <a:solidFill>
                  <a:srgbClr val="373739"/>
                </a:solidFill>
                <a:latin typeface="Arial"/>
                <a:ea typeface="Arial"/>
                <a:cs typeface="Arial"/>
                <a:sym typeface="Arial"/>
              </a:rPr>
              <a:t>Printing and communication;</a:t>
            </a:r>
            <a:endParaRPr>
              <a:solidFill>
                <a:srgbClr val="373739"/>
              </a:solidFill>
              <a:latin typeface="Arial"/>
              <a:ea typeface="Arial"/>
              <a:cs typeface="Arial"/>
              <a:sym typeface="Arial"/>
            </a:endParaRPr>
          </a:p>
          <a:p>
            <a:pPr marL="457200" lvl="0" indent="-304800" algn="l" rtl="0">
              <a:spcBef>
                <a:spcPts val="0"/>
              </a:spcBef>
              <a:spcAft>
                <a:spcPts val="0"/>
              </a:spcAft>
              <a:buClr>
                <a:srgbClr val="373739"/>
              </a:buClr>
              <a:buSzPts val="1200"/>
              <a:buFont typeface="Arial"/>
              <a:buChar char="●"/>
            </a:pPr>
            <a:r>
              <a:rPr lang="en">
                <a:solidFill>
                  <a:srgbClr val="373739"/>
                </a:solidFill>
                <a:latin typeface="Arial"/>
                <a:ea typeface="Arial"/>
                <a:cs typeface="Arial"/>
                <a:sym typeface="Arial"/>
              </a:rPr>
              <a:t>Travel costs;</a:t>
            </a:r>
            <a:endParaRPr>
              <a:solidFill>
                <a:srgbClr val="373739"/>
              </a:solidFill>
              <a:latin typeface="Arial"/>
              <a:ea typeface="Arial"/>
              <a:cs typeface="Arial"/>
              <a:sym typeface="Arial"/>
            </a:endParaRPr>
          </a:p>
          <a:p>
            <a:pPr marL="457200" lvl="0" indent="-304800" algn="l" rtl="0">
              <a:spcBef>
                <a:spcPts val="0"/>
              </a:spcBef>
              <a:spcAft>
                <a:spcPts val="0"/>
              </a:spcAft>
              <a:buClr>
                <a:srgbClr val="373739"/>
              </a:buClr>
              <a:buSzPts val="1200"/>
              <a:buFont typeface="Arial"/>
              <a:buChar char="●"/>
            </a:pPr>
            <a:r>
              <a:rPr lang="en">
                <a:solidFill>
                  <a:srgbClr val="373739"/>
                </a:solidFill>
                <a:latin typeface="Arial"/>
                <a:ea typeface="Arial"/>
                <a:cs typeface="Arial"/>
                <a:sym typeface="Arial"/>
              </a:rPr>
              <a:t>Utilities;</a:t>
            </a:r>
            <a:endParaRPr>
              <a:solidFill>
                <a:srgbClr val="373739"/>
              </a:solidFill>
              <a:latin typeface="Arial"/>
              <a:ea typeface="Arial"/>
              <a:cs typeface="Arial"/>
              <a:sym typeface="Arial"/>
            </a:endParaRPr>
          </a:p>
          <a:p>
            <a:pPr marL="457200" lvl="0" indent="-304800" algn="l" rtl="0">
              <a:spcBef>
                <a:spcPts val="0"/>
              </a:spcBef>
              <a:spcAft>
                <a:spcPts val="0"/>
              </a:spcAft>
              <a:buClr>
                <a:srgbClr val="373739"/>
              </a:buClr>
              <a:buSzPts val="1200"/>
              <a:buFont typeface="Arial"/>
              <a:buChar char="●"/>
            </a:pPr>
            <a:r>
              <a:rPr lang="en">
                <a:solidFill>
                  <a:srgbClr val="373739"/>
                </a:solidFill>
                <a:latin typeface="Arial"/>
                <a:ea typeface="Arial"/>
                <a:cs typeface="Arial"/>
                <a:sym typeface="Arial"/>
              </a:rPr>
              <a:t>Insurance;</a:t>
            </a:r>
            <a:endParaRPr>
              <a:solidFill>
                <a:srgbClr val="373739"/>
              </a:solidFill>
              <a:latin typeface="Arial"/>
              <a:ea typeface="Arial"/>
              <a:cs typeface="Arial"/>
              <a:sym typeface="Arial"/>
            </a:endParaRPr>
          </a:p>
          <a:p>
            <a:pPr marL="457200" lvl="0" indent="-304800" algn="l" rtl="0">
              <a:spcBef>
                <a:spcPts val="0"/>
              </a:spcBef>
              <a:spcAft>
                <a:spcPts val="0"/>
              </a:spcAft>
              <a:buClr>
                <a:srgbClr val="373739"/>
              </a:buClr>
              <a:buSzPts val="1200"/>
              <a:buFont typeface="Arial"/>
              <a:buChar char="●"/>
            </a:pPr>
            <a:r>
              <a:rPr lang="en">
                <a:solidFill>
                  <a:srgbClr val="373739"/>
                </a:solidFill>
                <a:latin typeface="Arial"/>
                <a:ea typeface="Arial"/>
                <a:cs typeface="Arial"/>
                <a:sym typeface="Arial"/>
              </a:rPr>
              <a:t>Rental of premises;</a:t>
            </a:r>
            <a:endParaRPr>
              <a:solidFill>
                <a:srgbClr val="373739"/>
              </a:solidFill>
              <a:latin typeface="Arial"/>
              <a:ea typeface="Arial"/>
              <a:cs typeface="Arial"/>
              <a:sym typeface="Arial"/>
            </a:endParaRPr>
          </a:p>
          <a:p>
            <a:pPr marL="457200" lvl="0" indent="-304800" algn="l" rtl="0">
              <a:spcBef>
                <a:spcPts val="0"/>
              </a:spcBef>
              <a:spcAft>
                <a:spcPts val="0"/>
              </a:spcAft>
              <a:buClr>
                <a:srgbClr val="373739"/>
              </a:buClr>
              <a:buSzPts val="1200"/>
              <a:buFont typeface="Arial"/>
              <a:buChar char="●"/>
            </a:pPr>
            <a:r>
              <a:rPr lang="en">
                <a:solidFill>
                  <a:srgbClr val="373739"/>
                </a:solidFill>
                <a:latin typeface="Arial"/>
                <a:ea typeface="Arial"/>
                <a:cs typeface="Arial"/>
                <a:sym typeface="Arial"/>
              </a:rPr>
              <a:t>Lease, purchase and maintenance of equipment; </a:t>
            </a:r>
            <a:endParaRPr>
              <a:solidFill>
                <a:srgbClr val="373739"/>
              </a:solidFill>
              <a:latin typeface="Arial"/>
              <a:ea typeface="Arial"/>
              <a:cs typeface="Arial"/>
              <a:sym typeface="Arial"/>
            </a:endParaRPr>
          </a:p>
          <a:p>
            <a:pPr marL="457200" lvl="0" indent="-304800" algn="l" rtl="0">
              <a:spcBef>
                <a:spcPts val="0"/>
              </a:spcBef>
              <a:spcAft>
                <a:spcPts val="0"/>
              </a:spcAft>
              <a:buClr>
                <a:srgbClr val="373739"/>
              </a:buClr>
              <a:buSzPts val="1200"/>
              <a:buFont typeface="Arial"/>
              <a:buChar char="●"/>
            </a:pPr>
            <a:r>
              <a:rPr lang="en">
                <a:solidFill>
                  <a:srgbClr val="373739"/>
                </a:solidFill>
                <a:latin typeface="Arial"/>
                <a:ea typeface="Arial"/>
                <a:cs typeface="Arial"/>
                <a:sym typeface="Arial"/>
              </a:rPr>
              <a:t>Performance monitoring and reporting costs;</a:t>
            </a:r>
            <a:endParaRPr>
              <a:solidFill>
                <a:srgbClr val="373739"/>
              </a:solidFill>
              <a:latin typeface="Arial"/>
              <a:ea typeface="Arial"/>
              <a:cs typeface="Arial"/>
              <a:sym typeface="Arial"/>
            </a:endParaRPr>
          </a:p>
          <a:p>
            <a:pPr marL="457200" lvl="0" indent="-304800" algn="l" rtl="0">
              <a:spcBef>
                <a:spcPts val="0"/>
              </a:spcBef>
              <a:spcAft>
                <a:spcPts val="0"/>
              </a:spcAft>
              <a:buClr>
                <a:srgbClr val="373739"/>
              </a:buClr>
              <a:buSzPts val="1200"/>
              <a:buFont typeface="Arial"/>
              <a:buChar char="●"/>
            </a:pPr>
            <a:r>
              <a:rPr lang="en">
                <a:solidFill>
                  <a:srgbClr val="373739"/>
                </a:solidFill>
                <a:latin typeface="Arial"/>
                <a:ea typeface="Arial"/>
                <a:cs typeface="Arial"/>
                <a:sym typeface="Arial"/>
              </a:rPr>
              <a:t>Data collection;</a:t>
            </a:r>
            <a:endParaRPr>
              <a:solidFill>
                <a:srgbClr val="373739"/>
              </a:solidFill>
              <a:latin typeface="Arial"/>
              <a:ea typeface="Arial"/>
              <a:cs typeface="Arial"/>
              <a:sym typeface="Arial"/>
            </a:endParaRPr>
          </a:p>
          <a:p>
            <a:pPr marL="457200" lvl="0" indent="-304800" algn="l" rtl="0">
              <a:spcBef>
                <a:spcPts val="0"/>
              </a:spcBef>
              <a:spcAft>
                <a:spcPts val="0"/>
              </a:spcAft>
              <a:buClr>
                <a:srgbClr val="373739"/>
              </a:buClr>
              <a:buSzPts val="1200"/>
              <a:buFont typeface="Arial"/>
              <a:buChar char="●"/>
            </a:pPr>
            <a:r>
              <a:rPr lang="en">
                <a:solidFill>
                  <a:srgbClr val="373739"/>
                </a:solidFill>
                <a:latin typeface="Arial"/>
                <a:ea typeface="Arial"/>
                <a:cs typeface="Arial"/>
                <a:sym typeface="Arial"/>
              </a:rPr>
              <a:t>Knowledge development activities; and </a:t>
            </a:r>
            <a:endParaRPr>
              <a:solidFill>
                <a:srgbClr val="373739"/>
              </a:solidFill>
              <a:latin typeface="Arial"/>
              <a:ea typeface="Arial"/>
              <a:cs typeface="Arial"/>
              <a:sym typeface="Arial"/>
            </a:endParaRPr>
          </a:p>
          <a:p>
            <a:pPr marL="457200" lvl="0" indent="-304800" algn="l" rtl="0">
              <a:spcBef>
                <a:spcPts val="0"/>
              </a:spcBef>
              <a:spcAft>
                <a:spcPts val="0"/>
              </a:spcAft>
              <a:buClr>
                <a:srgbClr val="373739"/>
              </a:buClr>
              <a:buSzPts val="1200"/>
              <a:buFont typeface="Arial"/>
              <a:buChar char="●"/>
            </a:pPr>
            <a:r>
              <a:rPr lang="en">
                <a:solidFill>
                  <a:srgbClr val="373739"/>
                </a:solidFill>
                <a:latin typeface="Arial"/>
                <a:ea typeface="Arial"/>
                <a:cs typeface="Arial"/>
                <a:sym typeface="Arial"/>
              </a:rPr>
              <a:t>Other administrative costs associated with the project.</a:t>
            </a:r>
            <a:endParaRPr>
              <a:solidFill>
                <a:srgbClr val="373739"/>
              </a:solidFill>
              <a:latin typeface="Arial"/>
              <a:ea typeface="Arial"/>
              <a:cs typeface="Arial"/>
              <a:sym typeface="Arial"/>
            </a:endParaRPr>
          </a:p>
        </p:txBody>
      </p:sp>
      <p:sp>
        <p:nvSpPr>
          <p:cNvPr id="290" name="Google Shape;290;p22"/>
          <p:cNvSpPr txBox="1">
            <a:spLocks noGrp="1"/>
          </p:cNvSpPr>
          <p:nvPr>
            <p:ph type="title"/>
          </p:nvPr>
        </p:nvSpPr>
        <p:spPr>
          <a:xfrm>
            <a:off x="4861325" y="1250850"/>
            <a:ext cx="1948500" cy="636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1400" b="1">
                <a:latin typeface="Open Sans"/>
                <a:ea typeface="Open Sans"/>
                <a:cs typeface="Open Sans"/>
                <a:sym typeface="Open Sans"/>
              </a:rPr>
              <a:t>Eligible Activities</a:t>
            </a:r>
            <a:endParaRPr sz="1400" b="1">
              <a:latin typeface="Open Sans"/>
              <a:ea typeface="Open Sans"/>
              <a:cs typeface="Open Sans"/>
              <a:sym typeface="Open Sans"/>
            </a:endParaRPr>
          </a:p>
        </p:txBody>
      </p:sp>
      <p:sp>
        <p:nvSpPr>
          <p:cNvPr id="291" name="Google Shape;291;p22"/>
          <p:cNvSpPr txBox="1">
            <a:spLocks noGrp="1"/>
          </p:cNvSpPr>
          <p:nvPr>
            <p:ph type="body" idx="1"/>
          </p:nvPr>
        </p:nvSpPr>
        <p:spPr>
          <a:xfrm>
            <a:off x="4855575" y="1828525"/>
            <a:ext cx="3143100" cy="165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Arial"/>
                <a:ea typeface="Arial"/>
                <a:cs typeface="Arial"/>
                <a:sym typeface="Arial"/>
              </a:rPr>
              <a:t>Eligible activities for funded projects can include things such as: </a:t>
            </a:r>
            <a:endParaRPr>
              <a:solidFill>
                <a:schemeClr val="dk1"/>
              </a:solidFill>
              <a:latin typeface="Arial"/>
              <a:ea typeface="Arial"/>
              <a:cs typeface="Arial"/>
              <a:sym typeface="Arial"/>
            </a:endParaRPr>
          </a:p>
          <a:p>
            <a:pPr marL="0" lvl="0" indent="0" algn="l" rtl="0">
              <a:spcBef>
                <a:spcPts val="0"/>
              </a:spcBef>
              <a:spcAft>
                <a:spcPts val="0"/>
              </a:spcAft>
              <a:buNone/>
            </a:pPr>
            <a:endParaRPr>
              <a:solidFill>
                <a:schemeClr val="dk1"/>
              </a:solidFill>
              <a:latin typeface="Arial"/>
              <a:ea typeface="Arial"/>
              <a:cs typeface="Arial"/>
              <a:sym typeface="Arial"/>
            </a:endParaRPr>
          </a:p>
          <a:p>
            <a:pPr marL="457200" lvl="0" indent="-304800" algn="l" rtl="0">
              <a:spcBef>
                <a:spcPts val="0"/>
              </a:spcBef>
              <a:spcAft>
                <a:spcPts val="0"/>
              </a:spcAft>
              <a:buClr>
                <a:srgbClr val="373739"/>
              </a:buClr>
              <a:buSzPts val="1200"/>
              <a:buFont typeface="Arial"/>
              <a:buChar char="●"/>
            </a:pPr>
            <a:r>
              <a:rPr lang="en">
                <a:solidFill>
                  <a:srgbClr val="373739"/>
                </a:solidFill>
                <a:latin typeface="Arial"/>
                <a:ea typeface="Arial"/>
                <a:cs typeface="Arial"/>
                <a:sym typeface="Arial"/>
              </a:rPr>
              <a:t>Community outreach and engagement</a:t>
            </a:r>
            <a:endParaRPr>
              <a:solidFill>
                <a:srgbClr val="373739"/>
              </a:solidFill>
              <a:latin typeface="Arial"/>
              <a:ea typeface="Arial"/>
              <a:cs typeface="Arial"/>
              <a:sym typeface="Arial"/>
            </a:endParaRPr>
          </a:p>
          <a:p>
            <a:pPr marL="457200" lvl="0" indent="-304800" algn="l" rtl="0">
              <a:spcBef>
                <a:spcPts val="0"/>
              </a:spcBef>
              <a:spcAft>
                <a:spcPts val="0"/>
              </a:spcAft>
              <a:buClr>
                <a:srgbClr val="373739"/>
              </a:buClr>
              <a:buSzPts val="1200"/>
              <a:buFont typeface="Arial"/>
              <a:buChar char="●"/>
            </a:pPr>
            <a:r>
              <a:rPr lang="en">
                <a:solidFill>
                  <a:srgbClr val="373739"/>
                </a:solidFill>
                <a:latin typeface="Arial"/>
                <a:ea typeface="Arial"/>
                <a:cs typeface="Arial"/>
                <a:sym typeface="Arial"/>
              </a:rPr>
              <a:t>Delivering new models, tools, programming, services or resources</a:t>
            </a:r>
            <a:endParaRPr>
              <a:solidFill>
                <a:srgbClr val="373739"/>
              </a:solidFill>
              <a:latin typeface="Arial"/>
              <a:ea typeface="Arial"/>
              <a:cs typeface="Arial"/>
              <a:sym typeface="Arial"/>
            </a:endParaRPr>
          </a:p>
          <a:p>
            <a:pPr marL="457200" lvl="0" indent="-304800" algn="l" rtl="0">
              <a:spcBef>
                <a:spcPts val="0"/>
              </a:spcBef>
              <a:spcAft>
                <a:spcPts val="0"/>
              </a:spcAft>
              <a:buClr>
                <a:srgbClr val="373739"/>
              </a:buClr>
              <a:buSzPts val="1200"/>
              <a:buFont typeface="Arial"/>
              <a:buChar char="●"/>
            </a:pPr>
            <a:r>
              <a:rPr lang="en">
                <a:solidFill>
                  <a:srgbClr val="373739"/>
                </a:solidFill>
                <a:latin typeface="Arial"/>
                <a:ea typeface="Arial"/>
                <a:cs typeface="Arial"/>
                <a:sym typeface="Arial"/>
              </a:rPr>
              <a:t>Developing new models, tools, programming, services or resources</a:t>
            </a:r>
            <a:endParaRPr>
              <a:solidFill>
                <a:srgbClr val="373739"/>
              </a:solidFill>
              <a:latin typeface="Arial"/>
              <a:ea typeface="Arial"/>
              <a:cs typeface="Arial"/>
              <a:sym typeface="Arial"/>
            </a:endParaRPr>
          </a:p>
          <a:p>
            <a:pPr marL="457200" lvl="0" indent="-304800" algn="l" rtl="0">
              <a:spcBef>
                <a:spcPts val="0"/>
              </a:spcBef>
              <a:spcAft>
                <a:spcPts val="0"/>
              </a:spcAft>
              <a:buClr>
                <a:srgbClr val="373739"/>
              </a:buClr>
              <a:buSzPts val="1200"/>
              <a:buFont typeface="Arial"/>
              <a:buChar char="●"/>
            </a:pPr>
            <a:r>
              <a:rPr lang="en">
                <a:solidFill>
                  <a:srgbClr val="373739"/>
                </a:solidFill>
                <a:latin typeface="Arial"/>
                <a:ea typeface="Arial"/>
                <a:cs typeface="Arial"/>
                <a:sym typeface="Arial"/>
              </a:rPr>
              <a:t>Disseminating information and knowledge</a:t>
            </a:r>
            <a:endParaRPr>
              <a:solidFill>
                <a:srgbClr val="373739"/>
              </a:solidFill>
              <a:latin typeface="Arial"/>
              <a:ea typeface="Arial"/>
              <a:cs typeface="Arial"/>
              <a:sym typeface="Arial"/>
            </a:endParaRPr>
          </a:p>
          <a:p>
            <a:pPr marL="457200" lvl="0" indent="-304800" algn="l" rtl="0">
              <a:spcBef>
                <a:spcPts val="0"/>
              </a:spcBef>
              <a:spcAft>
                <a:spcPts val="0"/>
              </a:spcAft>
              <a:buClr>
                <a:srgbClr val="373739"/>
              </a:buClr>
              <a:buSzPts val="1200"/>
              <a:buFont typeface="Arial"/>
              <a:buChar char="●"/>
            </a:pPr>
            <a:r>
              <a:rPr lang="en">
                <a:solidFill>
                  <a:srgbClr val="373739"/>
                </a:solidFill>
                <a:latin typeface="Arial"/>
                <a:ea typeface="Arial"/>
                <a:cs typeface="Arial"/>
                <a:sym typeface="Arial"/>
              </a:rPr>
              <a:t>Volunteer engagement and recruitment</a:t>
            </a:r>
            <a:endParaRPr>
              <a:solidFill>
                <a:srgbClr val="373739"/>
              </a:solidFill>
              <a:latin typeface="Arial"/>
              <a:ea typeface="Arial"/>
              <a:cs typeface="Arial"/>
              <a:sym typeface="Arial"/>
            </a:endParaRPr>
          </a:p>
          <a:p>
            <a:pPr marL="0" lvl="0" indent="0" algn="l" rtl="0">
              <a:spcBef>
                <a:spcPts val="0"/>
              </a:spcBef>
              <a:spcAft>
                <a:spcPts val="0"/>
              </a:spcAft>
              <a:buNone/>
            </a:pPr>
            <a:endParaRPr>
              <a:solidFill>
                <a:schemeClr val="dk1"/>
              </a:solidFill>
              <a:latin typeface="Arial"/>
              <a:ea typeface="Arial"/>
              <a:cs typeface="Arial"/>
              <a:sym typeface="Arial"/>
            </a:endParaRPr>
          </a:p>
        </p:txBody>
      </p:sp>
      <p:cxnSp>
        <p:nvCxnSpPr>
          <p:cNvPr id="292" name="Google Shape;292;p22"/>
          <p:cNvCxnSpPr/>
          <p:nvPr/>
        </p:nvCxnSpPr>
        <p:spPr>
          <a:xfrm>
            <a:off x="4895550" y="1417050"/>
            <a:ext cx="0" cy="3454800"/>
          </a:xfrm>
          <a:prstGeom prst="straightConnector1">
            <a:avLst/>
          </a:prstGeom>
          <a:noFill/>
          <a:ln w="9525" cap="flat" cmpd="sng">
            <a:solidFill>
              <a:srgbClr val="CCCCCC"/>
            </a:solidFill>
            <a:prstDash val="solid"/>
            <a:round/>
            <a:headEnd type="none" w="med" len="med"/>
            <a:tailEnd type="none" w="med" len="med"/>
          </a:ln>
        </p:spPr>
      </p:cxn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2103</Words>
  <Application>Microsoft Office PowerPoint</Application>
  <PresentationFormat>On-screen Show (16:10)</PresentationFormat>
  <Paragraphs>271</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Roboto</vt:lpstr>
      <vt:lpstr>Roboto Medium</vt:lpstr>
      <vt:lpstr>Roboto Light</vt:lpstr>
      <vt:lpstr>Open Sans</vt:lpstr>
      <vt:lpstr>Open Sans ExtraBold</vt:lpstr>
      <vt:lpstr>Simple Light</vt:lpstr>
      <vt:lpstr>Applicant Guide</vt:lpstr>
      <vt:lpstr>About the fund</vt:lpstr>
      <vt:lpstr>What partner should I apply to?</vt:lpstr>
      <vt:lpstr>What is a community foundation?</vt:lpstr>
      <vt:lpstr>Eligible Organizations</vt:lpstr>
      <vt:lpstr>Eligible Projects &amp; Expenses</vt:lpstr>
      <vt:lpstr>Vulnerable Populations</vt:lpstr>
      <vt:lpstr>Vulnerable Populations Cont. </vt:lpstr>
      <vt:lpstr>Eligible Projects &amp; Expenses</vt:lpstr>
      <vt:lpstr>Examples of Eligible Projects</vt:lpstr>
      <vt:lpstr>Ineligible Expenses</vt:lpstr>
      <vt:lpstr>Timeline &amp; How to Apply</vt:lpstr>
      <vt:lpstr>Application, Grant &amp; Reporting Summary</vt:lpstr>
      <vt:lpstr>Grant Decision Turnaround Times &amp; Adjudication</vt:lpstr>
      <vt:lpstr>Eligibility Quiz</vt:lpstr>
      <vt:lpstr>Grant Agreement &amp; EFT Information</vt:lpstr>
      <vt:lpstr>Appendix &amp; Resources</vt:lpstr>
      <vt:lpstr>Appendix &amp; Glossary of Terms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Applicant Guide</dc:title>
  <dc:creator>BPCF Exec Director</dc:creator>
  <cp:lastModifiedBy>owner</cp:lastModifiedBy>
  <cp:revision>1</cp:revision>
  <dcterms:modified xsi:type="dcterms:W3CDTF">2020-05-21T15:03:14Z</dcterms:modified>
</cp:coreProperties>
</file>